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25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3" r:id="rId11"/>
    <p:sldId id="284" r:id="rId12"/>
    <p:sldId id="285" r:id="rId13"/>
    <p:sldId id="286" r:id="rId14"/>
    <p:sldId id="287" r:id="rId15"/>
    <p:sldId id="288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5" r:id="rId4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FB6C-1C0F-4CE5-9C7D-DDCBA784D855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9672D-4CD7-4D76-879A-AC2EBF68C6B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21FD-D047-4E37-9C8A-8CF7DC53531A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BF4AD-6931-4298-8106-49B3344635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6E958-AB66-44F4-AB56-EE83AC4CC04D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94D83-50E8-4F15-864B-668568424E8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316DD-7826-422A-9BB3-8D19BDA4817C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38065-37E0-46BE-BAC4-C8EE0C69347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ECBB3-4B83-4BA2-B90E-059D984C32FE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44167-9096-464C-B3ED-06EB38A88C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A3488-8608-414E-A61E-AA60FE7CC701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C94FA-9443-4962-B282-574D96389BB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3B62-0312-4E21-B13E-C4F4B2DFDE93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FA066-018F-44D5-BD3A-6CCA51A21A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F9598-EC7C-40C5-8326-D695267081B8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5C78B-CDA9-4DD9-9DEF-3795626779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F8E1E-E47A-4038-B06D-1F070DFD1885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FF060-EBFD-497A-82A3-B8A9EEBDBF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3942F-E9BC-4B91-97C8-FA35C2A0FFF2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C95B2-976A-4D44-8815-8EED9A92680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1CCEA-48FD-4386-AC28-B4F3B3ED54A9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9DB5E-C30E-465B-8E4F-323D1296EEF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2051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90A51D-6608-4215-9176-E6EBE6F20EB7}" type="datetimeFigureOut">
              <a:rPr lang="tr-TR"/>
              <a:pPr>
                <a:defRPr/>
              </a:pPr>
              <a:t>04.11.2015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9B98AE-26E6-4EAE-9856-5EE9B63A87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gif"/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714375" y="642938"/>
            <a:ext cx="7772400" cy="2571750"/>
          </a:xfrm>
        </p:spPr>
        <p:txBody>
          <a:bodyPr/>
          <a:lstStyle/>
          <a:p>
            <a:r>
              <a:rPr lang="tr-TR" altLang="tr-TR" sz="2800" b="1" dirty="0" smtClean="0">
                <a:solidFill>
                  <a:srgbClr val="FF0000"/>
                </a:solidFill>
              </a:rPr>
              <a:t>KURTALAN CUMHURİYET ORTAOKULU </a:t>
            </a:r>
            <a:br>
              <a:rPr lang="tr-TR" altLang="tr-TR" sz="2800" b="1" dirty="0" smtClean="0">
                <a:solidFill>
                  <a:srgbClr val="FF0000"/>
                </a:solidFill>
              </a:rPr>
            </a:br>
            <a:r>
              <a:rPr lang="tr-TR" altLang="tr-TR" sz="2800" b="1" dirty="0" smtClean="0">
                <a:solidFill>
                  <a:srgbClr val="FF0000"/>
                </a:solidFill>
              </a:rPr>
              <a:t>2015-2016 </a:t>
            </a:r>
            <a:r>
              <a:rPr lang="tr-TR" altLang="tr-TR" sz="2800" b="1" dirty="0" smtClean="0">
                <a:solidFill>
                  <a:srgbClr val="FF0000"/>
                </a:solidFill>
              </a:rPr>
              <a:t>EĞİTİM-ÖĞRETİM YILI</a:t>
            </a:r>
            <a:br>
              <a:rPr lang="tr-TR" altLang="tr-TR" sz="2800" b="1" dirty="0" smtClean="0">
                <a:solidFill>
                  <a:srgbClr val="FF0000"/>
                </a:solidFill>
              </a:rPr>
            </a:br>
            <a:r>
              <a:rPr lang="tr-TR" altLang="tr-TR" sz="2800" b="1" dirty="0" smtClean="0">
                <a:solidFill>
                  <a:srgbClr val="FF0000"/>
                </a:solidFill>
              </a:rPr>
              <a:t>REHBERLİK ve PSİKOLOJİK DANIŞMANLIK SERVİSİ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000375"/>
            <a:ext cx="6400800" cy="2638425"/>
          </a:xfrm>
        </p:spPr>
        <p:txBody>
          <a:bodyPr/>
          <a:lstStyle/>
          <a:p>
            <a:pPr>
              <a:defRPr/>
            </a:pPr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“SINAV BAŞARISI İÇİN</a:t>
            </a:r>
          </a:p>
          <a:p>
            <a:pPr>
              <a:defRPr/>
            </a:pPr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TEST ÇÖZME TEKNİKLERİ ve ETKİLİ SINAV DAVRANIŞLARI”</a:t>
            </a:r>
          </a:p>
          <a:p>
            <a:pPr>
              <a:defRPr/>
            </a:pPr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KASIM-2015</a:t>
            </a:r>
            <a:endParaRPr lang="tr-T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smtClean="0">
                <a:solidFill>
                  <a:srgbClr val="C00000"/>
                </a:solidFill>
              </a:rPr>
              <a:t>SINAVDA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800" smtClean="0"/>
              <a:t>Sorulara önyargılı yaklaşmayın. </a:t>
            </a:r>
          </a:p>
          <a:p>
            <a:pPr>
              <a:buFont typeface="Wingdings" pitchFamily="2" charset="2"/>
              <a:buNone/>
            </a:pPr>
            <a:endParaRPr lang="tr-TR" altLang="tr-TR" sz="2800" smtClean="0"/>
          </a:p>
          <a:p>
            <a:pPr algn="ctr">
              <a:buFont typeface="Wingdings" pitchFamily="2" charset="2"/>
              <a:buNone/>
            </a:pPr>
            <a:r>
              <a:rPr lang="tr-TR" altLang="tr-TR" sz="2800" i="1" smtClean="0"/>
              <a:t>"</a:t>
            </a:r>
            <a:r>
              <a:rPr lang="tr-TR" altLang="tr-TR" i="1" smtClean="0"/>
              <a:t>Bu soru zor, yapamam, bu soru kolay, cevap x şıkkı“ </a:t>
            </a:r>
          </a:p>
          <a:p>
            <a:pPr algn="ctr">
              <a:buFont typeface="Wingdings" pitchFamily="2" charset="2"/>
              <a:buNone/>
            </a:pPr>
            <a:r>
              <a:rPr lang="tr-TR" altLang="tr-TR" smtClean="0"/>
              <a:t>gibi zaman kazanmaya yönelik aceleci davranışlar, </a:t>
            </a:r>
          </a:p>
          <a:p>
            <a:pPr algn="ctr">
              <a:buFont typeface="Wingdings" pitchFamily="2" charset="2"/>
              <a:buNone/>
            </a:pPr>
            <a:r>
              <a:rPr lang="tr-TR" altLang="tr-TR" smtClean="0"/>
              <a:t> kazanmak yerine, kaybettirir.</a:t>
            </a:r>
          </a:p>
          <a:p>
            <a:pPr>
              <a:buFont typeface="Arial" charset="0"/>
              <a:buNone/>
            </a:pPr>
            <a:endParaRPr lang="tr-TR" altLang="tr-TR" sz="2400" smtClean="0"/>
          </a:p>
        </p:txBody>
      </p:sp>
      <p:pic>
        <p:nvPicPr>
          <p:cNvPr id="12292" name="Picture 5" descr="C:\Documents and Settings\Ortak\Local Settings\Temporary Internet Files\Content.IE5\JR5GPUGG\MPj0285018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907444">
            <a:off x="357188" y="4572000"/>
            <a:ext cx="16430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u="sng" dirty="0" smtClean="0"/>
              <a:t>TEOG SORULARININ ZORLUK DERECELERİ</a:t>
            </a:r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altLang="tr-TR" b="1" u="sng" dirty="0" smtClean="0">
                <a:solidFill>
                  <a:srgbClr val="00B050"/>
                </a:solidFill>
              </a:rPr>
              <a:t>SORUNUN NİTELİĞİ</a:t>
            </a:r>
            <a:r>
              <a:rPr lang="tr-TR" altLang="tr-TR" b="1" dirty="0" smtClean="0">
                <a:solidFill>
                  <a:srgbClr val="00B050"/>
                </a:solidFill>
              </a:rPr>
              <a:t>		</a:t>
            </a:r>
            <a:r>
              <a:rPr lang="tr-TR" altLang="tr-TR" b="1" u="sng" dirty="0" smtClean="0">
                <a:solidFill>
                  <a:srgbClr val="00B050"/>
                </a:solidFill>
              </a:rPr>
              <a:t>ZORLUK DERECESİ</a:t>
            </a:r>
            <a:endParaRPr lang="tr-TR" altLang="tr-TR" u="sng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tr-TR" altLang="tr-TR" b="1" dirty="0" smtClean="0">
                <a:solidFill>
                  <a:srgbClr val="00B050"/>
                </a:solidFill>
              </a:rPr>
              <a:t>ÇOK KOLAY			% 10</a:t>
            </a:r>
            <a:endParaRPr lang="tr-TR" altLang="tr-TR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tr-TR" altLang="tr-TR" b="1" dirty="0" smtClean="0">
                <a:solidFill>
                  <a:srgbClr val="00B050"/>
                </a:solidFill>
              </a:rPr>
              <a:t>KOLAY				% 20</a:t>
            </a:r>
            <a:endParaRPr lang="tr-TR" altLang="tr-TR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tr-TR" altLang="tr-TR" b="1" dirty="0" smtClean="0">
                <a:solidFill>
                  <a:srgbClr val="00B050"/>
                </a:solidFill>
              </a:rPr>
              <a:t>NORMAL			% 40</a:t>
            </a:r>
            <a:endParaRPr lang="tr-TR" altLang="tr-TR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tr-TR" altLang="tr-TR" b="1" dirty="0" smtClean="0">
                <a:solidFill>
                  <a:srgbClr val="00B050"/>
                </a:solidFill>
              </a:rPr>
              <a:t>ZOR				%20</a:t>
            </a:r>
            <a:endParaRPr lang="tr-TR" altLang="tr-TR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tr-TR" altLang="tr-TR" b="1" dirty="0" smtClean="0">
                <a:solidFill>
                  <a:srgbClr val="00B050"/>
                </a:solidFill>
              </a:rPr>
              <a:t>ÇOK ZOR			%10</a:t>
            </a:r>
            <a:endParaRPr lang="tr-TR" altLang="tr-TR" dirty="0" smtClean="0">
              <a:solidFill>
                <a:srgbClr val="00B050"/>
              </a:solidFill>
            </a:endParaRPr>
          </a:p>
          <a:p>
            <a:endParaRPr lang="tr-TR" altLang="tr-TR" dirty="0" smtClean="0"/>
          </a:p>
        </p:txBody>
      </p:sp>
      <p:pic>
        <p:nvPicPr>
          <p:cNvPr id="13316" name="Picture 29" descr="C:\Documents and Settings\Ortak\Local Settings\Temporary Internet Files\Content.IE5\UF47VOW0\MCj042807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4214813"/>
            <a:ext cx="1514475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dirty="0" smtClean="0">
                <a:solidFill>
                  <a:srgbClr val="00B0F0"/>
                </a:solidFill>
              </a:rPr>
              <a:t>TEOG SORULARI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tr-TR" altLang="tr-TR" sz="2800" b="1" smtClean="0"/>
              <a:t>TEST İÇERİSİNDEKİ SORULARIN ZORLUK DECELERİ   BİRBİRİNDEN FARKLIDIR.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altLang="tr-TR" sz="2800" b="1" smtClean="0"/>
          </a:p>
          <a:p>
            <a:pPr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tr-TR" altLang="tr-TR" sz="2800" b="1" smtClean="0"/>
              <a:t>ZOR OLDUĞUNU DÜŞÜNDÜĞÜNÜZ SORULARA FAZLA PUAN VERİLMEZ.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altLang="tr-TR" sz="2800" b="1" smtClean="0"/>
          </a:p>
          <a:p>
            <a:pPr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tr-TR" altLang="tr-TR" sz="2800" b="1" smtClean="0"/>
              <a:t>BİR </a:t>
            </a:r>
            <a:r>
              <a:rPr lang="tr-TR" altLang="tr-TR" sz="2800" b="1" u="sng" smtClean="0">
                <a:solidFill>
                  <a:srgbClr val="C00000"/>
                </a:solidFill>
              </a:rPr>
              <a:t>TESTİN %70’İNİ </a:t>
            </a:r>
            <a:r>
              <a:rPr lang="tr-TR" altLang="tr-TR" sz="2800" b="1" smtClean="0"/>
              <a:t>OLUŞTURAN KOLAY VE NORMAL ZORLUKTAKİ SORULARI ÇOK RAHATLIKLA ÇÖZEBİLİRSİNİZ.</a:t>
            </a:r>
          </a:p>
          <a:p>
            <a:pPr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endParaRPr lang="tr-TR" altLang="tr-TR" sz="2800" smtClean="0"/>
          </a:p>
        </p:txBody>
      </p:sp>
      <p:pic>
        <p:nvPicPr>
          <p:cNvPr id="14340" name="Picture 28" descr="C:\Documents and Settings\Ortak\Local Settings\Temporary Internet Files\Content.IE5\Y2KY02SA\MCj0406148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5229225"/>
            <a:ext cx="171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smtClean="0"/>
              <a:t>TURLU SORU ÇÖZME YÖNTEMİ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tr-TR" altLang="tr-TR" b="1" dirty="0" smtClean="0">
                <a:solidFill>
                  <a:srgbClr val="FF0000"/>
                </a:solidFill>
              </a:rPr>
              <a:t>TURLU SORU ÇÖZME YÖNTEMİ, </a:t>
            </a:r>
          </a:p>
          <a:p>
            <a:pPr algn="ctr">
              <a:buFont typeface="Wingdings" pitchFamily="2" charset="2"/>
              <a:buNone/>
              <a:defRPr/>
            </a:pPr>
            <a:endParaRPr lang="tr-TR" altLang="tr-TR" b="1" dirty="0" smtClean="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endParaRPr lang="tr-TR" altLang="tr-TR" b="1" dirty="0" smtClean="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tr-TR" alt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Önce bildiğiniz soruları yapıp bilmediklerinizi </a:t>
            </a:r>
            <a:r>
              <a:rPr lang="tr-TR" altLang="tr-TR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SONRAYA bırakma yöntemidir.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15364" name="Picture 8" descr="C:\Documents and Settings\Ortak\Local Settings\Temporary Internet Files\Content.IE5\7R9FA1RF\MCj029828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4214813"/>
            <a:ext cx="15367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" descr="C:\Documents and Settings\Ortak\Local Settings\Temporary Internet Files\Content.IE5\UF47VOW0\MCj0404263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63" y="1571625"/>
            <a:ext cx="138747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smtClean="0"/>
              <a:t>TURLU SORU ÇÖZME YÖNTEMİ</a:t>
            </a:r>
            <a:endParaRPr lang="tr-TR" altLang="tr-TR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r-TR" altLang="tr-TR" dirty="0" smtClean="0">
                <a:solidFill>
                  <a:srgbClr val="663300"/>
                </a:solidFill>
              </a:rPr>
              <a:t>   </a:t>
            </a: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*</a:t>
            </a:r>
            <a:r>
              <a:rPr lang="tr-TR" altLang="tr-T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 yöntem testteki her soruyu incelemenize    yardımcı olur. </a:t>
            </a:r>
          </a:p>
          <a:p>
            <a:pPr>
              <a:buFont typeface="Wingdings" pitchFamily="2" charset="2"/>
              <a:buNone/>
              <a:defRPr/>
            </a:pPr>
            <a:endParaRPr lang="tr-TR" altLang="tr-TR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altLang="tr-T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* Cevaplandırılmayan soruları, soru kitapçığında bir işaret veya simge ile belirlemek o soruların </a:t>
            </a:r>
            <a:r>
              <a:rPr lang="tr-TR" altLang="tr-TR" sz="28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ikinci turda </a:t>
            </a:r>
            <a:r>
              <a:rPr lang="tr-TR" altLang="tr-T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daha kolay bulunmasını sağlar.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16388" name="Picture 7" descr="C:\Documents and Settings\Ortak\Local Settings\Temporary Internet Files\Content.IE5\ZW22OP29\MMj0234752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4500563"/>
            <a:ext cx="113347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smtClean="0"/>
              <a:t>SORULARLA SAVAŞMAYIN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800" b="1" smtClean="0">
                <a:solidFill>
                  <a:srgbClr val="C00000"/>
                </a:solidFill>
              </a:rPr>
              <a:t>TURLAMA TEKNİĞİNİ KULLANIRKEN; SİZE ZOR GELEN SORULARI İKİNCİ TURA BIRAKIN. YANİ BİR SORU ÜZERİNDE </a:t>
            </a:r>
            <a:r>
              <a:rPr lang="tr-TR" altLang="tr-TR" sz="2800" b="1" u="sng" smtClean="0">
                <a:solidFill>
                  <a:srgbClr val="C00000"/>
                </a:solidFill>
              </a:rPr>
              <a:t>İNATLA SAVAŞMAYIN</a:t>
            </a:r>
            <a:r>
              <a:rPr lang="tr-TR" altLang="tr-TR" sz="2800" b="1" smtClean="0">
                <a:solidFill>
                  <a:srgbClr val="C00000"/>
                </a:solidFill>
              </a:rPr>
              <a:t>.</a:t>
            </a:r>
          </a:p>
          <a:p>
            <a:pPr>
              <a:buFontTx/>
              <a:buNone/>
            </a:pPr>
            <a:endParaRPr lang="tr-TR" altLang="tr-TR" b="1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800" b="1" smtClean="0">
                <a:solidFill>
                  <a:srgbClr val="0070C0"/>
                </a:solidFill>
              </a:rPr>
              <a:t>TURLAMA TEKNİĞİ HATA ORANINIZI AZALTIRKEN, ZAMANI DAHA İYİ KULLANMANIZA </a:t>
            </a:r>
            <a:r>
              <a:rPr lang="tr-TR" altLang="tr-TR" sz="2800" b="1" u="sng" smtClean="0">
                <a:solidFill>
                  <a:srgbClr val="0070C0"/>
                </a:solidFill>
              </a:rPr>
              <a:t>KESİNLLİKLE YARDIMCI OLUR.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endParaRPr lang="tr-TR" altLang="tr-TR" sz="2800" smtClean="0"/>
          </a:p>
        </p:txBody>
      </p:sp>
      <p:pic>
        <p:nvPicPr>
          <p:cNvPr id="17412" name="Picture 6" descr="C:\Documents and Settings\Ortak\Local Settings\Temporary Internet Files\Content.IE5\Y2KY02SA\MCj0433821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4929188"/>
            <a:ext cx="172878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11" descr="C:\Documents and Settings\Ortak\Local Settings\Temporary Internet Files\Content.IE5\ZKNDZNN9\MMj0283477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63" y="4143375"/>
            <a:ext cx="1924050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 u="sng" smtClean="0"/>
              <a:t>DOĞRU SEÇENEK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Doğru olabilecek şıkları ikiye indirdiyseniz, iki şıktan doğruluğuna ilk önce karar verdiğiniz şıkkı işaretleyebilirsiniz. </a:t>
            </a:r>
            <a:r>
              <a:rPr lang="tr-TR" altLang="tr-TR" b="1" u="sng" dirty="0" smtClean="0">
                <a:solidFill>
                  <a:srgbClr val="FF0000"/>
                </a:solidFill>
              </a:rPr>
              <a:t>Bu durumda cevabın %50 doğru çıkma ihtimali var.</a:t>
            </a:r>
            <a:endParaRPr lang="tr-TR" b="1" u="sng" dirty="0">
              <a:solidFill>
                <a:srgbClr val="FF0000"/>
              </a:solidFill>
            </a:endParaRPr>
          </a:p>
        </p:txBody>
      </p:sp>
      <p:pic>
        <p:nvPicPr>
          <p:cNvPr id="19460" name="Picture 5" descr="C:\Documents and Settings\Ortak\Local Settings\Temporary Internet Files\Content.IE5\0JD1QAHS\MCj039705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0" y="4000500"/>
            <a:ext cx="16351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 smtClean="0"/>
              <a:t>UZUN SORU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Soru kökünün veya soru metninin uzun oluşu, sizin için daha fazla ipucu anlamına gelir. </a:t>
            </a:r>
            <a:r>
              <a:rPr lang="tr-TR" altLang="tr-TR" sz="3600" b="1" i="1" u="sng" dirty="0" smtClean="0">
                <a:solidFill>
                  <a:srgbClr val="C00000"/>
                </a:solidFill>
              </a:rPr>
              <a:t>Bu nedenle uzun metinli sorular daha kolay çözülebilen sorular olarak algılanmalıdır.</a:t>
            </a:r>
          </a:p>
          <a:p>
            <a:pPr>
              <a:buFont typeface="Arial" charset="0"/>
              <a:buNone/>
              <a:defRPr/>
            </a:pPr>
            <a:endParaRPr lang="tr-TR" dirty="0"/>
          </a:p>
        </p:txBody>
      </p:sp>
      <p:pic>
        <p:nvPicPr>
          <p:cNvPr id="20484" name="Picture 5" descr="C:\Documents and Settings\Ortak\Local Settings\Temporary Internet Files\Content.IE5\7R9FA1RF\MCj042982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4143375"/>
            <a:ext cx="1600200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smtClean="0">
                <a:solidFill>
                  <a:srgbClr val="663300"/>
                </a:solidFill>
              </a:rPr>
              <a:t/>
            </a:r>
            <a:br>
              <a:rPr lang="tr-TR" altLang="tr-TR" sz="3600" b="1" smtClean="0">
                <a:solidFill>
                  <a:srgbClr val="663300"/>
                </a:solidFill>
              </a:rPr>
            </a:br>
            <a:r>
              <a:rPr lang="tr-TR" altLang="tr-TR" sz="3600" b="1" u="sng" smtClean="0">
                <a:solidFill>
                  <a:srgbClr val="663300"/>
                </a:solidFill>
              </a:rPr>
              <a:t>SORU ÇÖZERKEN DİKKAT ETMENİZ GEREKENLER</a:t>
            </a:r>
            <a:r>
              <a:rPr lang="tr-TR" altLang="tr-TR" b="1" smtClean="0">
                <a:solidFill>
                  <a:srgbClr val="663300"/>
                </a:solidFill>
              </a:rPr>
              <a:t/>
            </a:r>
            <a:br>
              <a:rPr lang="tr-TR" altLang="tr-TR" b="1" smtClean="0">
                <a:solidFill>
                  <a:srgbClr val="663300"/>
                </a:solidFill>
              </a:rPr>
            </a:br>
            <a:endParaRPr lang="tr-TR" altLang="tr-TR" smtClean="0"/>
          </a:p>
        </p:txBody>
      </p:sp>
      <p:pic>
        <p:nvPicPr>
          <p:cNvPr id="21507" name="Picture 5" descr="C:\Documents and Settings\Ortak\Local Settings\Temporary Internet Files\Content.IE5\JR5GPUGG\MCj04338830000[1]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1571625"/>
            <a:ext cx="1828800" cy="1828800"/>
          </a:xfrm>
          <a:noFill/>
        </p:spPr>
      </p:pic>
      <p:sp>
        <p:nvSpPr>
          <p:cNvPr id="5" name="4 Dikdörtgen"/>
          <p:cNvSpPr/>
          <p:nvPr/>
        </p:nvSpPr>
        <p:spPr>
          <a:xfrm>
            <a:off x="2286000" y="1785938"/>
            <a:ext cx="6072188" cy="42465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b="1" dirty="0">
                <a:solidFill>
                  <a:srgbClr val="C00000"/>
                </a:solidFill>
              </a:rPr>
              <a:t>-Soruda sizden </a:t>
            </a:r>
            <a:r>
              <a:rPr lang="tr-TR" altLang="tr-TR" sz="2400" b="1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 isteniyorsa </a:t>
            </a:r>
            <a:r>
              <a:rPr lang="tr-TR" altLang="tr-TR" sz="2400" b="1" dirty="0">
                <a:solidFill>
                  <a:srgbClr val="C00000"/>
                </a:solidFill>
              </a:rPr>
              <a:t>onu düşünmelisiniz.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tr-TR" altLang="tr-TR" sz="2400" b="1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b="1" dirty="0">
                <a:solidFill>
                  <a:srgbClr val="C00000"/>
                </a:solidFill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b="1" dirty="0">
                <a:solidFill>
                  <a:srgbClr val="C00000"/>
                </a:solidFill>
              </a:rPr>
              <a:t> -Bazı sorular size kolay gelir ve cevabın böyle bir şık olamayacağını düşünürsünüz.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tr-TR" altLang="tr-TR" sz="2400" b="1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b="1" dirty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b="1" dirty="0">
                <a:solidFill>
                  <a:srgbClr val="C00000"/>
                </a:solidFill>
              </a:rPr>
              <a:t>-Oysa bazen böyle </a:t>
            </a:r>
            <a:r>
              <a:rPr lang="tr-TR" altLang="tr-TR" sz="2800" b="1" i="1" u="sng" dirty="0">
                <a:solidFill>
                  <a:srgbClr val="C00000"/>
                </a:solidFill>
              </a:rPr>
              <a:t>kolay sorular sormak da bu işin tekniğinin bir parçasıdır.</a:t>
            </a:r>
          </a:p>
        </p:txBody>
      </p:sp>
      <p:pic>
        <p:nvPicPr>
          <p:cNvPr id="21509" name="Picture 5" descr="C:\Documents and Settings\Ortak\Local Settings\Temporary Internet Files\Content.IE5\Y2KY02SA\MCj039812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4500563"/>
            <a:ext cx="1677987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smtClean="0"/>
              <a:t>TEST ÇÖZERKEN…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tr-TR" altLang="tr-TR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altLang="tr-TR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-Soru sizden ne istiyorsa sadece onu düşünmek</a:t>
            </a:r>
          </a:p>
          <a:p>
            <a:pPr>
              <a:buFont typeface="Wingdings" pitchFamily="2" charset="2"/>
              <a:buNone/>
              <a:defRPr/>
            </a:pPr>
            <a:r>
              <a:rPr lang="tr-TR" altLang="tr-TR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 </a:t>
            </a:r>
            <a:r>
              <a:rPr lang="tr-TR" altLang="tr-TR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her soruyu kendi anlamı içerisinde ele alın.</a:t>
            </a:r>
          </a:p>
          <a:p>
            <a:pPr>
              <a:buFont typeface="Arial" charset="0"/>
              <a:buNone/>
              <a:defRPr/>
            </a:pPr>
            <a:r>
              <a:rPr lang="tr-TR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tr-TR" altLang="tr-TR" b="1" dirty="0" smtClean="0">
                <a:solidFill>
                  <a:srgbClr val="FF0000"/>
                </a:solidFill>
              </a:rPr>
              <a:t>Bütün şıkları okuduktan sonra cevaba karar verin. Unutmayın ki, sizden </a:t>
            </a:r>
            <a:r>
              <a:rPr lang="tr-TR" altLang="tr-TR" b="1" i="1" u="sng" dirty="0" smtClean="0">
                <a:solidFill>
                  <a:srgbClr val="FF0000"/>
                </a:solidFill>
              </a:rPr>
              <a:t>kimi zaman “doğru” cevap değil, “en doğru” cevap istenir.</a:t>
            </a:r>
          </a:p>
          <a:p>
            <a:pPr>
              <a:buFont typeface="Wingdings" pitchFamily="2" charset="2"/>
              <a:buNone/>
              <a:defRPr/>
            </a:pPr>
            <a:endParaRPr lang="tr-TR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2532" name="Picture 5" descr="C:\Documents and Settings\Ortak\Local Settings\Temporary Internet Files\Content.IE5\7R9FA1RF\MCj039813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428625"/>
            <a:ext cx="1817688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latin typeface="Comic Sans MS" pitchFamily="66" charset="0"/>
              </a:rPr>
              <a:t>TEST ÇÖZME TEKNİKLERİ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00188" y="3286125"/>
            <a:ext cx="6400800" cy="203835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4800" b="1" i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800" dirty="0" smtClean="0">
                <a:solidFill>
                  <a:schemeClr val="tx2"/>
                </a:solidFill>
                <a:latin typeface="Comic Sans MS" pitchFamily="66" charset="0"/>
              </a:rPr>
              <a:t>VE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4800" b="1" i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6500" b="1" dirty="0" smtClean="0">
                <a:solidFill>
                  <a:srgbClr val="FF0000"/>
                </a:solidFill>
                <a:latin typeface="Comic Sans MS" pitchFamily="66" charset="0"/>
              </a:rPr>
              <a:t>SINAV DAVRANIŞI</a:t>
            </a:r>
          </a:p>
        </p:txBody>
      </p:sp>
      <p:pic>
        <p:nvPicPr>
          <p:cNvPr id="4100" name="Picture 5" descr="http://4uc.org/secure/422/33623/download/images/ic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14313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7" descr="http://www.saveouremailnow.com/dvdoffer/GoldKe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5143500"/>
            <a:ext cx="22669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smtClean="0"/>
              <a:t>TEST ÇÖZERKEN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İşlem gerektiren (matematik, fen) sorularındaki seçenekler, rastgele cevaplar değil, işlem hatalarına göre hesaplanmış cevaplardır. </a:t>
            </a:r>
            <a:r>
              <a:rPr lang="tr-TR" altLang="tr-TR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Bulduğunuz sonucun şıklarda olması onun doğru olduğu anlamına gelmez. </a:t>
            </a: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 yüzden çeldiricilere DİKKAT.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23556" name="Picture 2" descr="C:\Documents and Settings\Ortak\Local Settings\Temporary Internet Files\Content.IE5\ZW22OP29\MCj040441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27122">
            <a:off x="6572250" y="4357688"/>
            <a:ext cx="159385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2" descr="C:\Documents and Settings\Ortak\Local Settings\Temporary Internet Files\Content.IE5\JR5GPUGG\MPj0431118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214313"/>
            <a:ext cx="152876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u="sng" smtClean="0"/>
              <a:t>TEST ÇÖZERKEN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r-TR" altLang="tr-T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Anlamadığın her soruya </a:t>
            </a:r>
            <a:r>
              <a:rPr lang="tr-TR" altLang="tr-TR" sz="24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“bu soru yanlış”</a:t>
            </a:r>
            <a:r>
              <a:rPr lang="tr-TR" altLang="tr-T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demek çözüm değildir. </a:t>
            </a:r>
            <a:r>
              <a:rPr lang="tr-TR" altLang="tr-TR" sz="2400" b="1" i="1" u="sng" dirty="0" smtClean="0">
                <a:solidFill>
                  <a:srgbClr val="FF0000"/>
                </a:solidFill>
              </a:rPr>
              <a:t>Unutmayın ki, göreviniz;  “yanlış soruları” bulmak değil, “doğru cevapları” bulmaktır.</a:t>
            </a:r>
          </a:p>
          <a:p>
            <a:pPr>
              <a:buFont typeface="Wingdings" pitchFamily="2" charset="2"/>
              <a:buNone/>
              <a:defRPr/>
            </a:pPr>
            <a:endParaRPr lang="tr-TR" altLang="tr-TR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  <a:defRPr/>
            </a:pPr>
            <a:r>
              <a:rPr lang="tr-TR" altLang="tr-T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Paragraf tipli sorularda genellikle </a:t>
            </a:r>
            <a:r>
              <a:rPr lang="tr-TR" altLang="tr-TR" sz="24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paragraftan önce soru kökünün okunması </a:t>
            </a:r>
            <a:r>
              <a:rPr lang="tr-TR" altLang="tr-T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paragrafın ikinci kez okunması zorunluluğunu büyük ölçüde önler. </a:t>
            </a:r>
          </a:p>
          <a:p>
            <a:pPr>
              <a:buFont typeface="Arial" charset="0"/>
              <a:buNone/>
              <a:defRPr/>
            </a:pPr>
            <a:endParaRPr lang="tr-TR" altLang="tr-TR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tr-TR" altLang="tr-T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    Soru kökünü okuyan zihin, </a:t>
            </a:r>
            <a:r>
              <a:rPr lang="tr-TR" altLang="tr-TR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paragrafı okurken cevabı bulma eğiliminde olur.</a:t>
            </a:r>
          </a:p>
          <a:p>
            <a:pPr>
              <a:buFont typeface="Wingdings" pitchFamily="2" charset="2"/>
              <a:buNone/>
              <a:defRPr/>
            </a:pPr>
            <a:endParaRPr lang="tr-TR" altLang="tr-TR" sz="2000" b="1" dirty="0" smtClean="0">
              <a:solidFill>
                <a:srgbClr val="663300"/>
              </a:solidFill>
            </a:endParaRPr>
          </a:p>
          <a:p>
            <a:pPr>
              <a:defRPr/>
            </a:pPr>
            <a:endParaRPr lang="tr-TR" dirty="0"/>
          </a:p>
        </p:txBody>
      </p:sp>
      <p:pic>
        <p:nvPicPr>
          <p:cNvPr id="24580" name="Picture 2" descr="C:\Documents and Settings\Ortak\Local Settings\Temporary Internet Files\Content.IE5\Y2KY02SA\MPj0400046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25" y="285750"/>
            <a:ext cx="1862138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C:\Documents and Settings\Ortak\Local Settings\Temporary Internet Files\Content.IE5\ZKNDZNN9\MCj0432665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0"/>
            <a:ext cx="169227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u="sng" smtClean="0"/>
              <a:t>TEST ÇÖZERKEN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  <a:defRPr/>
            </a:pP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Öncelikle sorunun okunup anlaşılması </a:t>
            </a:r>
            <a:r>
              <a:rPr lang="tr-TR" altLang="tr-TR" b="1" i="1" u="sng" dirty="0" smtClean="0">
                <a:solidFill>
                  <a:srgbClr val="FF0000"/>
                </a:solidFill>
              </a:rPr>
              <a:t>daha sonra cevabın düşünülmesi gerekir.</a:t>
            </a:r>
            <a:endParaRPr lang="tr-TR" altLang="tr-TR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Soruyu okurken cevabı kesinlikle düşünmeyin. Her iki durumun birbirinden ayrılması gerekir. </a:t>
            </a:r>
          </a:p>
          <a:p>
            <a:pPr>
              <a:buFont typeface="Wingdings" pitchFamily="2" charset="2"/>
              <a:buNone/>
              <a:defRPr/>
            </a:pPr>
            <a:endParaRPr lang="tr-TR" altLang="tr-TR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altLang="tr-TR" b="1" dirty="0" smtClean="0">
                <a:solidFill>
                  <a:srgbClr val="663300"/>
                </a:solidFill>
              </a:rPr>
              <a:t>                 </a:t>
            </a:r>
            <a:r>
              <a:rPr lang="tr-TR" altLang="tr-TR" b="1" i="1" u="sng" dirty="0" smtClean="0">
                <a:solidFill>
                  <a:srgbClr val="002060"/>
                </a:solidFill>
              </a:rPr>
              <a:t>ÜÇLÜ AŞAMAYI UNUTMA!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25604" name="Picture 2" descr="C:\Documents and Settings\Ortak\Local Settings\Temporary Internet Files\Content.IE5\0JD1QAHS\MPj0422237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04350">
            <a:off x="6748463" y="373063"/>
            <a:ext cx="17557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 smtClean="0"/>
              <a:t>ÜÇLÜ AŞAMA</a:t>
            </a:r>
          </a:p>
        </p:txBody>
      </p:sp>
      <p:sp>
        <p:nvSpPr>
          <p:cNvPr id="26627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FF0000"/>
                </a:solidFill>
              </a:rPr>
              <a:t>OKU</a:t>
            </a:r>
          </a:p>
          <a:p>
            <a:endParaRPr lang="tr-TR" altLang="tr-TR" smtClean="0"/>
          </a:p>
          <a:p>
            <a:endParaRPr lang="tr-TR" altLang="tr-TR" smtClean="0"/>
          </a:p>
          <a:p>
            <a:r>
              <a:rPr lang="tr-TR" altLang="tr-TR" b="1" smtClean="0">
                <a:solidFill>
                  <a:srgbClr val="00B050"/>
                </a:solidFill>
              </a:rPr>
              <a:t>ANLA</a:t>
            </a:r>
          </a:p>
          <a:p>
            <a:endParaRPr lang="tr-TR" altLang="tr-TR" smtClean="0"/>
          </a:p>
          <a:p>
            <a:endParaRPr lang="tr-TR" altLang="tr-TR" smtClean="0"/>
          </a:p>
          <a:p>
            <a:r>
              <a:rPr lang="tr-TR" altLang="tr-TR" b="1" smtClean="0">
                <a:solidFill>
                  <a:srgbClr val="C00000"/>
                </a:solidFill>
              </a:rPr>
              <a:t>UYGULA </a:t>
            </a:r>
          </a:p>
        </p:txBody>
      </p:sp>
      <p:pic>
        <p:nvPicPr>
          <p:cNvPr id="6" name="Picture 2" descr="C:\Documents and Settings\Ortak\Local Settings\Temporary Internet Files\Content.IE5\7R9FA1RF\MCj043004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1214438"/>
            <a:ext cx="18669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Ortak\Local Settings\Temporary Internet Files\Content.IE5\ZKNDZNN9\MCj029348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63" y="3000375"/>
            <a:ext cx="11811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:\Documents and Settings\Ortak\Local Settings\Temporary Internet Files\Content.IE5\ZW22OP29\MCj030787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8" y="4643438"/>
            <a:ext cx="12414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 smtClean="0"/>
              <a:t>TEST ÇÖZERKEN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-Test çözerken sorunun doğru cevabını bulmak kadar önemli bir diğer durum da </a:t>
            </a:r>
            <a:r>
              <a:rPr lang="tr-TR" altLang="tr-TR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cevap olamayacak şıkların tespit edilmesidir</a:t>
            </a: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tr-TR" altLang="tr-T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-Yanlış şıkları elemek doğru cevabı bulmanızı kolaylaştırır.</a:t>
            </a:r>
          </a:p>
          <a:p>
            <a:pPr>
              <a:buFont typeface="Arial" charset="0"/>
              <a:buNone/>
              <a:defRPr/>
            </a:pPr>
            <a:endParaRPr lang="tr-TR" dirty="0"/>
          </a:p>
        </p:txBody>
      </p:sp>
      <p:pic>
        <p:nvPicPr>
          <p:cNvPr id="27652" name="Picture 5" descr="C:\Documents and Settings\Ortak\Local Settings\Temporary Internet Files\Content.IE5\7DZ8P3PX\MCj032012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4429125"/>
            <a:ext cx="1871662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u="sng" smtClean="0"/>
              <a:t>SORUNUN CEVABI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Şayet 4 seçenekten 3’ünün kesin yanlış olduğunu biliyorsanız, </a:t>
            </a:r>
            <a:r>
              <a:rPr lang="tr-TR" altLang="tr-TR" b="1" i="1" u="sng" dirty="0" smtClean="0">
                <a:solidFill>
                  <a:srgbClr val="C00000"/>
                </a:solidFill>
              </a:rPr>
              <a:t>cevabı bilmeseniz de geriye kalan seçenek doğru cevaptır.</a:t>
            </a:r>
            <a:endParaRPr lang="tr-TR" i="1" u="sng" dirty="0">
              <a:solidFill>
                <a:srgbClr val="C00000"/>
              </a:solidFill>
            </a:endParaRPr>
          </a:p>
        </p:txBody>
      </p:sp>
      <p:pic>
        <p:nvPicPr>
          <p:cNvPr id="28676" name="Picture 5" descr="C:\Documents and Settings\Ortak\Local Settings\Temporary Internet Files\Content.IE5\Y2KY02SA\MCj023044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63" y="3929063"/>
            <a:ext cx="1703387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u="sng" smtClean="0"/>
              <a:t>SORULAR</a:t>
            </a:r>
          </a:p>
        </p:txBody>
      </p:sp>
      <p:sp>
        <p:nvSpPr>
          <p:cNvPr id="29699" name="2 İçerik Yer Tutucusu"/>
          <p:cNvSpPr>
            <a:spLocks noGrp="1"/>
          </p:cNvSpPr>
          <p:nvPr>
            <p:ph idx="1"/>
          </p:nvPr>
        </p:nvSpPr>
        <p:spPr>
          <a:xfrm>
            <a:off x="285750" y="1285875"/>
            <a:ext cx="8643938" cy="5072063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tr-TR" altLang="tr-TR" sz="2400" smtClean="0"/>
              <a:t>    </a:t>
            </a:r>
            <a:r>
              <a:rPr lang="tr-TR" altLang="tr-TR" sz="2800" i="1" smtClean="0"/>
              <a:t>Soru içinde geçen ipuçlarından yararlanmayı bilin. Bunlar; </a:t>
            </a:r>
            <a:r>
              <a:rPr lang="tr-TR" altLang="tr-TR" sz="2800" b="1" i="1" u="sng" smtClean="0"/>
              <a:t>altı çizili</a:t>
            </a:r>
            <a:r>
              <a:rPr lang="tr-TR" altLang="tr-TR" sz="2800" b="1" i="1" smtClean="0"/>
              <a:t>, koyu puntoyla yazılmış</a:t>
            </a:r>
            <a:r>
              <a:rPr lang="tr-TR" altLang="tr-TR" sz="2800" i="1" smtClean="0"/>
              <a:t>, </a:t>
            </a:r>
          </a:p>
          <a:p>
            <a:pPr algn="just">
              <a:buFont typeface="Wingdings" pitchFamily="2" charset="2"/>
              <a:buNone/>
            </a:pPr>
            <a:r>
              <a:rPr lang="tr-TR" altLang="tr-TR" sz="2800" i="1" smtClean="0"/>
              <a:t>	"tırnak içinde," </a:t>
            </a:r>
            <a:r>
              <a:rPr lang="tr-TR" altLang="tr-TR" sz="2800" b="1" i="1" smtClean="0"/>
              <a:t>değildir</a:t>
            </a:r>
            <a:r>
              <a:rPr lang="tr-TR" altLang="tr-TR" sz="2800" i="1" smtClean="0"/>
              <a:t>, </a:t>
            </a:r>
            <a:r>
              <a:rPr lang="tr-TR" altLang="tr-TR" sz="2800" b="1" i="1" smtClean="0"/>
              <a:t>olamaz</a:t>
            </a:r>
            <a:r>
              <a:rPr lang="tr-TR" altLang="tr-TR" sz="2800" i="1" smtClean="0"/>
              <a:t>, her zaman, </a:t>
            </a:r>
          </a:p>
          <a:p>
            <a:pPr algn="just">
              <a:buFont typeface="Wingdings" pitchFamily="2" charset="2"/>
              <a:buNone/>
            </a:pPr>
            <a:r>
              <a:rPr lang="tr-TR" altLang="tr-TR" sz="2800" i="1" smtClean="0"/>
              <a:t>	hiç bir zaman, bütün,  zaman zaman, yoktur, </a:t>
            </a:r>
          </a:p>
          <a:p>
            <a:pPr algn="just">
              <a:buFont typeface="Wingdings" pitchFamily="2" charset="2"/>
              <a:buNone/>
            </a:pPr>
            <a:r>
              <a:rPr lang="tr-TR" altLang="tr-TR" sz="2800" i="1" smtClean="0"/>
              <a:t>	vardır, birbirinden farklı, birbirine benzer, eşdeğer, birden fazla, ayrı ayrı, iç içe, yan yana , </a:t>
            </a:r>
          </a:p>
          <a:p>
            <a:pPr algn="just">
              <a:buFont typeface="Wingdings" pitchFamily="2" charset="2"/>
              <a:buNone/>
            </a:pPr>
            <a:r>
              <a:rPr lang="tr-TR" altLang="tr-TR" sz="2800" i="1" smtClean="0"/>
              <a:t>	ikisi bir arada, ana düşünce , yan düşünce, </a:t>
            </a:r>
          </a:p>
          <a:p>
            <a:pPr algn="just">
              <a:buFont typeface="Wingdings" pitchFamily="2" charset="2"/>
              <a:buNone/>
            </a:pPr>
            <a:r>
              <a:rPr lang="tr-TR" altLang="tr-TR" sz="2800" i="1" smtClean="0"/>
              <a:t>	benzer düşünce, asla, genellikle,çoğu,vb. </a:t>
            </a:r>
          </a:p>
          <a:p>
            <a:pPr algn="just">
              <a:buFont typeface="Wingdings" pitchFamily="2" charset="2"/>
              <a:buNone/>
            </a:pPr>
            <a:r>
              <a:rPr lang="tr-TR" altLang="tr-TR" sz="2800" i="1" smtClean="0"/>
              <a:t>	 ipuçlarıdır. </a:t>
            </a:r>
          </a:p>
          <a:p>
            <a:endParaRPr lang="tr-TR" altLang="tr-TR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 u="sng" smtClean="0"/>
              <a:t>ALTINI ÇİZMEK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-Her kelimenin altını </a:t>
            </a:r>
            <a:r>
              <a:rPr lang="tr-TR" altLang="tr-TR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çizmeyin.</a:t>
            </a: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Bu durum, size zaman kaybettirir.</a:t>
            </a:r>
          </a:p>
          <a:p>
            <a:pPr>
              <a:buFont typeface="Wingdings" pitchFamily="2" charset="2"/>
              <a:buNone/>
              <a:defRPr/>
            </a:pP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-Sadece </a:t>
            </a:r>
            <a:r>
              <a:rPr lang="tr-TR" altLang="tr-TR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soru köklerinin </a:t>
            </a: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 önemli gördüğünüz diğer </a:t>
            </a:r>
            <a:r>
              <a:rPr lang="tr-TR" altLang="tr-TR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ipuçlarının</a:t>
            </a: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altını çiziniz.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30724" name="Picture 3" descr="C:\Documents and Settings\Ortak\Local Settings\Temporary Internet Files\Content.IE5\UF47VOW0\MCj029051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75" y="4143375"/>
            <a:ext cx="194786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Documents and Settings\Ortak\Local Settings\Temporary Internet Files\Content.IE5\7R9FA1RF\MCj0432579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776911">
            <a:off x="1027113" y="4313238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 u="sng" smtClean="0"/>
              <a:t>SORU İLE İŞİNİZ NE ZAMAN BİTER?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400" b="1" i="1" dirty="0" smtClean="0">
                <a:solidFill>
                  <a:srgbClr val="00B050"/>
                </a:solidFill>
              </a:rPr>
              <a:t>Soruyu kitapçık üzerinde çözmüş olmak, o soruyla olan işinizin bittiği anlamına gelmez. </a:t>
            </a:r>
            <a:endParaRPr lang="tr-TR" altLang="tr-TR" sz="2400" b="1" i="1" dirty="0" smtClean="0"/>
          </a:p>
          <a:p>
            <a:pPr>
              <a:defRPr/>
            </a:pPr>
            <a:r>
              <a:rPr lang="tr-TR" altLang="tr-TR" sz="2400" b="1" i="1" dirty="0" smtClean="0">
                <a:solidFill>
                  <a:srgbClr val="C00000"/>
                </a:solidFill>
              </a:rPr>
              <a:t>Soruyu doğru çözmek kadar optik forma doğru kodlamak da önemlidir.</a:t>
            </a:r>
          </a:p>
          <a:p>
            <a:pPr>
              <a:defRPr/>
            </a:pPr>
            <a:r>
              <a:rPr lang="tr-TR" altLang="tr-TR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Kodlama her sorudan sonra yapılmalıdır. </a:t>
            </a:r>
          </a:p>
          <a:p>
            <a:pPr>
              <a:defRPr/>
            </a:pPr>
            <a:r>
              <a:rPr lang="tr-TR" altLang="tr-TR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Kodlama için geçen süre bir ölçüde dinlenme sürenizdir. </a:t>
            </a:r>
          </a:p>
          <a:p>
            <a:pPr>
              <a:defRPr/>
            </a:pPr>
            <a:r>
              <a:rPr lang="tr-TR" altLang="tr-TR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 sürede, zihniniz başka bir soruya geçmenin hazırlığını yapar. </a:t>
            </a:r>
          </a:p>
          <a:p>
            <a:pPr>
              <a:defRPr/>
            </a:pPr>
            <a:r>
              <a:rPr lang="tr-TR" altLang="tr-TR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Dolu bir cevap kağıdı da kendinize olan güveninizi arttıracaktır.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31748" name="Picture 2" descr="C:\Documents and Settings\Ortak\Local Settings\Temporary Internet Files\Content.IE5\0JD1QAHS\MCj028592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14313"/>
            <a:ext cx="142875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ZAMAN KAZANMAK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dirty="0" smtClean="0">
                <a:solidFill>
                  <a:srgbClr val="002060"/>
                </a:solidFill>
              </a:rPr>
              <a:t>   -Zaman kazanacağım diye kodlamayı sona bırakmak, </a:t>
            </a:r>
            <a:r>
              <a:rPr lang="tr-TR" altLang="tr-TR" b="1" i="1" dirty="0" smtClean="0">
                <a:solidFill>
                  <a:srgbClr val="002060"/>
                </a:solidFill>
              </a:rPr>
              <a:t>sınav sonrası yorgunluk ve dikkat dağılmasının fazlalığı sebebiyle hatalı veya eksik kodlama riskini artırır, kaydırma yapmanıza yol açabilir.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dirty="0" smtClean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dirty="0" smtClean="0">
                <a:solidFill>
                  <a:srgbClr val="002060"/>
                </a:solidFill>
              </a:rPr>
              <a:t>-</a:t>
            </a:r>
            <a:r>
              <a:rPr lang="tr-TR" altLang="tr-TR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Her yıl %0,5 adayın kaydırma hataları nedeniyle mağdur olduğunu unutmayınız. 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32772" name="Picture 3" descr="C:\Documents and Settings\Ortak\Local Settings\Temporary Internet Files\Content.IE5\JR5GPUGG\MCj037872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14313"/>
            <a:ext cx="16176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2" descr="C:\Documents and Settings\Ortak\Local Settings\Temporary Internet Files\Content.IE5\Y2KY02SA\MCj042826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5143500"/>
            <a:ext cx="1763712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u="sng" smtClean="0">
                <a:solidFill>
                  <a:srgbClr val="FF0000"/>
                </a:solidFill>
              </a:rPr>
              <a:t>Sınavla İlgili Şikayetler (1)</a:t>
            </a:r>
            <a:endParaRPr lang="tr-TR" altLang="tr-TR" u="sng" smtClean="0">
              <a:latin typeface="Comic Sans MS" pitchFamily="66" charset="0"/>
            </a:endParaRP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>
          <a:xfrm>
            <a:off x="214313" y="1500188"/>
            <a:ext cx="8472487" cy="4625975"/>
          </a:xfrm>
        </p:spPr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pic>
        <p:nvPicPr>
          <p:cNvPr id="5124" name="Picture 2" descr="http://room43.wikispaces.com/file/view/questionmark.gif/30571709/questionmar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4800" y="4786313"/>
            <a:ext cx="121920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İçerik Yer Tutucusu"/>
          <p:cNvSpPr txBox="1">
            <a:spLocks/>
          </p:cNvSpPr>
          <p:nvPr/>
        </p:nvSpPr>
        <p:spPr bwMode="auto">
          <a:xfrm>
            <a:off x="1500188" y="1500188"/>
            <a:ext cx="626427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/>
            </a:pPr>
            <a:r>
              <a:rPr lang="tr-TR" altLang="tr-TR" sz="2800" dirty="0">
                <a:latin typeface="+mn-lt"/>
              </a:rPr>
              <a:t>İLK DOĞRU GÖRDÜĞÜM CEVABI İŞARETLİYORUM, DİĞERLERİNE BAKMIYORUM.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/>
            </a:pPr>
            <a:r>
              <a:rPr lang="tr-TR" altLang="tr-TR" sz="2800" dirty="0">
                <a:latin typeface="+mn-lt"/>
              </a:rPr>
              <a:t>UZUN SORULARI HİÇ OKUMUYORUM.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/>
            </a:pPr>
            <a:r>
              <a:rPr lang="tr-TR" altLang="tr-TR" sz="2800" dirty="0">
                <a:latin typeface="+mn-lt"/>
              </a:rPr>
              <a:t>ÇOK TELAŞA KAPILIYORUM.</a:t>
            </a:r>
          </a:p>
        </p:txBody>
      </p:sp>
      <p:pic>
        <p:nvPicPr>
          <p:cNvPr id="5126" name="Picture 4" descr="C:\Documents and Settings\Ortak\Local Settings\Temporary Internet Files\Content.IE5\ZKNDZNN9\MPj03961210000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313" y="4214813"/>
            <a:ext cx="1411287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         </a:t>
            </a:r>
            <a:r>
              <a:rPr lang="tr-TR" altLang="tr-TR" sz="3600" b="1" u="sng" smtClean="0"/>
              <a:t>ZAMANI ETKİN KULLANMAK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 smtClean="0">
                <a:solidFill>
                  <a:srgbClr val="0070C0"/>
                </a:solidFill>
              </a:rPr>
              <a:t>Testi iyi çözmek için sadece doğruları bilmek yeterli değildir. Verilen zaman dilimi içinde bu doğruları bulmanız da gerekir.</a:t>
            </a:r>
          </a:p>
          <a:p>
            <a:pPr>
              <a:buFont typeface="Arial" charset="0"/>
              <a:buNone/>
              <a:defRPr/>
            </a:pPr>
            <a:endParaRPr lang="tr-TR" altLang="tr-TR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tr-TR" alt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Zamanlama için şimdiye kadar anlatılan test çözme tekniklerine dikkat edin. </a:t>
            </a:r>
          </a:p>
        </p:txBody>
      </p:sp>
      <p:pic>
        <p:nvPicPr>
          <p:cNvPr id="33796" name="Picture 4" descr="C:\Documents and Settings\Ortak\Local Settings\Temporary Internet Files\Content.IE5\JR5GPUGG\MCj042423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0"/>
            <a:ext cx="121443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2" descr="C:\Documents and Settings\Ortak\Local Settings\Temporary Internet Files\Content.IE5\UF47VOW0\MMj0318138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5214938"/>
            <a:ext cx="15113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 smtClean="0"/>
              <a:t>PLANLAMA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  <a:defRPr/>
            </a:pPr>
            <a:r>
              <a:rPr lang="tr-TR" altLang="tr-TR" sz="2800" b="1" dirty="0" smtClean="0">
                <a:solidFill>
                  <a:srgbClr val="0070C0"/>
                </a:solidFill>
              </a:rPr>
              <a:t>Bir günde çözeceğiniz soru sayısını belirleyip, her 15 günde  bir soru sayısını arttırmalısınız.</a:t>
            </a:r>
          </a:p>
          <a:p>
            <a:pPr>
              <a:buFont typeface="Arial" charset="0"/>
              <a:buNone/>
              <a:defRPr/>
            </a:pPr>
            <a:r>
              <a:rPr lang="tr-TR" altLang="tr-TR" sz="2800" b="1" dirty="0" smtClean="0">
                <a:solidFill>
                  <a:srgbClr val="0070C0"/>
                </a:solidFill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tr-TR" altLang="tr-TR" sz="2800" b="1" dirty="0" smtClean="0">
                <a:solidFill>
                  <a:srgbClr val="0070C0"/>
                </a:solidFill>
              </a:rPr>
              <a:t>- </a:t>
            </a:r>
            <a:r>
              <a:rPr lang="tr-TR" altLang="tr-TR" sz="28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Günlük 30 soruyla başladığınızı düşünecek olursak, her hafta 5-10 soru arttırabilirsiniz.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34820" name="Picture 5" descr="C:\Documents and Settings\Ortak\Local Settings\Temporary Internet Files\Content.IE5\7R9FA1RF\MPj0387689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75" y="214313"/>
            <a:ext cx="18827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2800" b="1" u="sng" dirty="0" smtClean="0">
                <a:solidFill>
                  <a:srgbClr val="FF0000"/>
                </a:solidFill>
              </a:rPr>
              <a:t>SINAVDA BAŞARILI OLMAK İÇİN</a:t>
            </a:r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400" b="1" dirty="0" smtClean="0">
                <a:solidFill>
                  <a:srgbClr val="00B050"/>
                </a:solidFill>
              </a:rPr>
              <a:t>Çalışmalarınızı yakından takip etmeli,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400" b="1" dirty="0" smtClean="0"/>
          </a:p>
          <a:p>
            <a:pPr>
              <a:lnSpc>
                <a:spcPct val="90000"/>
              </a:lnSpc>
            </a:pPr>
            <a:r>
              <a:rPr lang="tr-TR" altLang="tr-TR" sz="2400" b="1" dirty="0" smtClean="0">
                <a:solidFill>
                  <a:srgbClr val="0070C0"/>
                </a:solidFill>
              </a:rPr>
              <a:t>Etkin çalışma becerileri kazanmalı (etkin dinleme, etkin okuma)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400" b="1" dirty="0" smtClean="0"/>
          </a:p>
          <a:p>
            <a:pPr>
              <a:lnSpc>
                <a:spcPct val="90000"/>
              </a:lnSpc>
            </a:pPr>
            <a:r>
              <a:rPr lang="tr-TR" altLang="tr-TR" sz="2400" b="1" dirty="0" smtClean="0">
                <a:solidFill>
                  <a:srgbClr val="7030A0"/>
                </a:solidFill>
              </a:rPr>
              <a:t>Belleğinizi güçlendirmeli (öğrendiklerinizi hayatınızla bağdaştırmaya çalışın)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400" b="1" dirty="0" smtClean="0"/>
          </a:p>
          <a:p>
            <a:pPr>
              <a:lnSpc>
                <a:spcPct val="90000"/>
              </a:lnSpc>
            </a:pPr>
            <a:r>
              <a:rPr lang="tr-TR" altLang="tr-TR" sz="2400" b="1" dirty="0" smtClean="0"/>
              <a:t>Testin iyi bir öğrenme süreci olduğunu kabul etmeli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400" b="1" dirty="0" smtClean="0"/>
          </a:p>
          <a:p>
            <a:pPr>
              <a:lnSpc>
                <a:spcPct val="90000"/>
              </a:lnSpc>
            </a:pPr>
            <a:r>
              <a:rPr lang="tr-TR" altLang="tr-TR" sz="2400" b="1" dirty="0" smtClean="0">
                <a:solidFill>
                  <a:srgbClr val="FF0000"/>
                </a:solidFill>
              </a:rPr>
              <a:t>Olumlu ve düzenli olunmalı.</a:t>
            </a:r>
          </a:p>
        </p:txBody>
      </p:sp>
      <p:pic>
        <p:nvPicPr>
          <p:cNvPr id="35844" name="Picture 7" descr="C:\Documents and Settings\Ortak\Local Settings\Temporary Internet Files\Content.IE5\ZKNDZNN9\MCj043259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4643438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 dirty="0" smtClean="0">
                <a:solidFill>
                  <a:srgbClr val="FF0000"/>
                </a:solidFill>
              </a:rPr>
              <a:t>SINAVDA BAŞARILI OLMAK İÇİN</a:t>
            </a:r>
            <a:endParaRPr lang="tr-TR" altLang="tr-TR" dirty="0" smtClean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pPr>
              <a:defRPr/>
            </a:pPr>
            <a:r>
              <a:rPr lang="tr-TR" altLang="tr-TR" sz="2000" b="1" dirty="0" smtClean="0">
                <a:solidFill>
                  <a:srgbClr val="0070C0"/>
                </a:solidFill>
                <a:latin typeface="Trebuchet MS" pitchFamily="34" charset="0"/>
              </a:rPr>
              <a:t>Yeni konularla ilgili test çözerken </a:t>
            </a:r>
            <a:r>
              <a:rPr lang="tr-TR" altLang="tr-TR" sz="2000" b="1" i="1" u="sng" dirty="0" smtClean="0">
                <a:solidFill>
                  <a:srgbClr val="0070C0"/>
                </a:solidFill>
                <a:latin typeface="Trebuchet MS" pitchFamily="34" charset="0"/>
              </a:rPr>
              <a:t>kolaydan zora </a:t>
            </a:r>
            <a:r>
              <a:rPr lang="tr-TR" altLang="tr-TR" sz="2000" b="1" dirty="0" smtClean="0">
                <a:solidFill>
                  <a:srgbClr val="0070C0"/>
                </a:solidFill>
                <a:latin typeface="Trebuchet MS" pitchFamily="34" charset="0"/>
              </a:rPr>
              <a:t>doğru bir yol izleyin.</a:t>
            </a:r>
          </a:p>
          <a:p>
            <a:pPr>
              <a:buNone/>
              <a:defRPr/>
            </a:pPr>
            <a:endParaRPr lang="tr-TR" altLang="tr-TR" sz="2000" b="1" dirty="0" smtClean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tr-TR" altLang="tr-TR" sz="2000" b="1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Öğrenilen her konu ile ilgili yeterince soru çözün.</a:t>
            </a:r>
          </a:p>
          <a:p>
            <a:pPr>
              <a:defRPr/>
            </a:pPr>
            <a:endParaRPr lang="tr-TR" altLang="tr-TR" sz="2000" b="1" dirty="0" smtClean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tr-TR" altLang="tr-TR" sz="2000" b="1" i="1" dirty="0" smtClean="0">
                <a:solidFill>
                  <a:srgbClr val="FF0000"/>
                </a:solidFill>
                <a:latin typeface="Trebuchet MS" pitchFamily="34" charset="0"/>
              </a:rPr>
              <a:t>Mümkün olduğunca farklı kaynaklardan yararlanın, fakat amaca hitap etmeyen soru kaynakları, boşa zaman harcanmanıza ve yanlış yönde çalışma yapmanıza yol açabilir.</a:t>
            </a:r>
          </a:p>
          <a:p>
            <a:pPr>
              <a:defRPr/>
            </a:pPr>
            <a:endParaRPr lang="tr-TR" altLang="tr-TR" sz="2000" b="1" dirty="0" smtClean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tr-TR" altLang="tr-TR" sz="2000" b="1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Soru köklerini çok iyi okuyun soruda ne istendiğini çok iyi anlayın.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36868" name="Picture 7" descr="C:\Documents and Settings\Ortak\Local Settings\Temporary Internet Files\Content.IE5\ZKNDZNN9\MCj043259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70854">
            <a:off x="6911975" y="1844675"/>
            <a:ext cx="16160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 dirty="0" smtClean="0">
                <a:solidFill>
                  <a:srgbClr val="FF0000"/>
                </a:solidFill>
              </a:rPr>
              <a:t>SINAVDA BAŞARILI OLMAK İÇİN</a:t>
            </a:r>
            <a:endParaRPr lang="tr-TR" altLang="tr-TR" dirty="0" smtClean="0">
              <a:solidFill>
                <a:srgbClr val="FF0000"/>
              </a:solidFill>
            </a:endParaRPr>
          </a:p>
        </p:txBody>
      </p:sp>
      <p:sp>
        <p:nvSpPr>
          <p:cNvPr id="378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dirty="0" smtClean="0">
                <a:solidFill>
                  <a:srgbClr val="00B050"/>
                </a:solidFill>
                <a:latin typeface="Trebuchet MS" pitchFamily="34" charset="0"/>
              </a:rPr>
              <a:t>Soruyu anlamadan seçeneklere geçmeyin</a:t>
            </a:r>
            <a:r>
              <a:rPr lang="tr-TR" altLang="tr-TR" sz="2400" dirty="0" smtClean="0">
                <a:latin typeface="Trebuchet MS" pitchFamily="34" charset="0"/>
              </a:rPr>
              <a:t>.</a:t>
            </a:r>
          </a:p>
          <a:p>
            <a:r>
              <a:rPr lang="tr-TR" altLang="tr-TR" sz="2400" u="sng" dirty="0" smtClean="0">
                <a:solidFill>
                  <a:srgbClr val="7030A0"/>
                </a:solidFill>
                <a:latin typeface="Trebuchet MS" pitchFamily="34" charset="0"/>
              </a:rPr>
              <a:t>Soru köklerini okurken </a:t>
            </a:r>
            <a:r>
              <a:rPr lang="tr-TR" altLang="tr-TR" sz="2400" b="1" u="sng" dirty="0" smtClean="0">
                <a:solidFill>
                  <a:srgbClr val="7030A0"/>
                </a:solidFill>
                <a:latin typeface="Trebuchet MS" pitchFamily="34" charset="0"/>
              </a:rPr>
              <a:t>olumlu / olumsuz </a:t>
            </a:r>
            <a:r>
              <a:rPr lang="tr-TR" altLang="tr-TR" sz="2400" u="sng" dirty="0" smtClean="0">
                <a:solidFill>
                  <a:srgbClr val="7030A0"/>
                </a:solidFill>
                <a:latin typeface="Trebuchet MS" pitchFamily="34" charset="0"/>
              </a:rPr>
              <a:t>yönlerine dikkat edin.</a:t>
            </a:r>
          </a:p>
          <a:p>
            <a:r>
              <a:rPr lang="tr-TR" altLang="tr-TR" sz="2400" b="1" dirty="0" smtClean="0">
                <a:solidFill>
                  <a:srgbClr val="C00000"/>
                </a:solidFill>
                <a:latin typeface="Trebuchet MS" pitchFamily="34" charset="0"/>
              </a:rPr>
              <a:t>Eleme yapılan seçenekler arasında ilk akla gelen seçeneğin doğru olma olasılığı yüksektir.</a:t>
            </a:r>
          </a:p>
          <a:p>
            <a:r>
              <a:rPr lang="tr-TR" altLang="tr-TR" sz="2400" dirty="0" smtClean="0">
                <a:solidFill>
                  <a:srgbClr val="00B050"/>
                </a:solidFill>
                <a:latin typeface="Trebuchet MS" pitchFamily="34" charset="0"/>
              </a:rPr>
              <a:t>Bazen 3 yanlışı bulmak bir doğruyu bulmaktan daha kolaydır. Yanlış </a:t>
            </a:r>
            <a:r>
              <a:rPr lang="tr-TR" altLang="tr-TR" sz="2400" dirty="0" err="1" smtClean="0">
                <a:solidFill>
                  <a:srgbClr val="00B050"/>
                </a:solidFill>
                <a:latin typeface="Trebuchet MS" pitchFamily="34" charset="0"/>
              </a:rPr>
              <a:t>seçenekelri</a:t>
            </a:r>
            <a:r>
              <a:rPr lang="tr-TR" altLang="tr-TR" sz="2400" dirty="0" smtClean="0">
                <a:solidFill>
                  <a:srgbClr val="00B050"/>
                </a:solidFill>
                <a:latin typeface="Trebuchet MS" pitchFamily="34" charset="0"/>
              </a:rPr>
              <a:t> eleyerek doğru cevaba ulaşabilirsiniz.</a:t>
            </a:r>
          </a:p>
          <a:p>
            <a:r>
              <a:rPr lang="tr-TR" altLang="tr-TR" sz="2400" dirty="0" smtClean="0">
                <a:solidFill>
                  <a:srgbClr val="FF0000"/>
                </a:solidFill>
                <a:latin typeface="Trebuchet MS" pitchFamily="34" charset="0"/>
              </a:rPr>
              <a:t>Soru kökünü dikkatli okuyun, </a:t>
            </a:r>
            <a:r>
              <a:rPr lang="tr-TR" altLang="tr-TR" sz="2400" dirty="0" err="1" smtClean="0">
                <a:solidFill>
                  <a:srgbClr val="FF0000"/>
                </a:solidFill>
                <a:latin typeface="Trebuchet MS" pitchFamily="34" charset="0"/>
              </a:rPr>
              <a:t>SBS’de</a:t>
            </a:r>
            <a:r>
              <a:rPr lang="tr-TR" altLang="tr-TR" sz="2400" dirty="0" smtClean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tr-TR" altLang="tr-TR" sz="2400" b="1" i="1" u="sng" dirty="0" smtClean="0">
                <a:solidFill>
                  <a:srgbClr val="FF0000"/>
                </a:solidFill>
                <a:latin typeface="Trebuchet MS" pitchFamily="34" charset="0"/>
              </a:rPr>
              <a:t>muhakeme, yorum ve kavrayış</a:t>
            </a:r>
            <a:r>
              <a:rPr lang="tr-TR" altLang="tr-TR" sz="2400" dirty="0" smtClean="0">
                <a:solidFill>
                  <a:srgbClr val="FF0000"/>
                </a:solidFill>
                <a:latin typeface="Trebuchet MS" pitchFamily="34" charset="0"/>
              </a:rPr>
              <a:t> gücünün ölçülmeye çalışıldığını unutmayın</a:t>
            </a:r>
            <a:r>
              <a:rPr lang="tr-TR" altLang="tr-TR" sz="2400" dirty="0" smtClean="0">
                <a:latin typeface="Trebuchet MS" pitchFamily="34" charset="0"/>
              </a:rPr>
              <a:t>.</a:t>
            </a:r>
          </a:p>
          <a:p>
            <a:endParaRPr lang="tr-TR" altLang="tr-TR" sz="1400" dirty="0" smtClean="0">
              <a:latin typeface="Trebuchet MS" pitchFamily="34" charset="0"/>
            </a:endParaRPr>
          </a:p>
          <a:p>
            <a:endParaRPr lang="tr-TR" altLang="tr-TR" sz="2800" b="1" dirty="0" smtClean="0">
              <a:solidFill>
                <a:srgbClr val="C00000"/>
              </a:solidFill>
              <a:latin typeface="Trebuchet MS" pitchFamily="34" charset="0"/>
            </a:endParaRPr>
          </a:p>
          <a:p>
            <a:endParaRPr lang="tr-TR" altLang="tr-TR" dirty="0" smtClean="0"/>
          </a:p>
        </p:txBody>
      </p:sp>
      <p:pic>
        <p:nvPicPr>
          <p:cNvPr id="37892" name="Picture 7" descr="C:\Documents and Settings\Ortak\Local Settings\Temporary Internet Files\Content.IE5\ZKNDZNN9\MCj043259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06704">
            <a:off x="6691313" y="1106488"/>
            <a:ext cx="18288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 dirty="0" smtClean="0">
                <a:solidFill>
                  <a:srgbClr val="FF0000"/>
                </a:solidFill>
              </a:rPr>
              <a:t>SINAVDA BAŞARILI OLMAK İÇİN</a:t>
            </a:r>
            <a:endParaRPr lang="tr-TR" altLang="tr-TR" dirty="0" smtClean="0">
              <a:solidFill>
                <a:srgbClr val="FF0000"/>
              </a:solidFill>
            </a:endParaRPr>
          </a:p>
        </p:txBody>
      </p:sp>
      <p:sp>
        <p:nvSpPr>
          <p:cNvPr id="38915" name="2 İçerik Yer Tutucusu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/>
          <a:lstStyle/>
          <a:p>
            <a:r>
              <a:rPr lang="tr-TR" altLang="tr-TR" sz="2400" dirty="0" smtClean="0">
                <a:solidFill>
                  <a:srgbClr val="0070C0"/>
                </a:solidFill>
                <a:latin typeface="Trebuchet MS" pitchFamily="34" charset="0"/>
              </a:rPr>
              <a:t>Test çözerken cevap seçeneklerinde </a:t>
            </a:r>
            <a:r>
              <a:rPr lang="tr-TR" altLang="tr-TR" sz="2400" b="1" i="1" u="sng" dirty="0" smtClean="0">
                <a:solidFill>
                  <a:srgbClr val="0070C0"/>
                </a:solidFill>
                <a:latin typeface="Trebuchet MS" pitchFamily="34" charset="0"/>
              </a:rPr>
              <a:t>kendi görüşünüzü değil</a:t>
            </a:r>
            <a:r>
              <a:rPr lang="tr-TR" altLang="tr-TR" sz="2400" dirty="0" smtClean="0">
                <a:solidFill>
                  <a:srgbClr val="0070C0"/>
                </a:solidFill>
                <a:latin typeface="Trebuchet MS" pitchFamily="34" charset="0"/>
              </a:rPr>
              <a:t>, soruda istenilen doğru cevabı bulmanız gerektiğini asla unutmayınız.</a:t>
            </a:r>
          </a:p>
          <a:p>
            <a:pPr>
              <a:buFont typeface="Arial" charset="0"/>
              <a:buNone/>
            </a:pPr>
            <a:endParaRPr lang="tr-TR" altLang="tr-TR" sz="2400" dirty="0" smtClean="0">
              <a:latin typeface="Trebuchet MS" pitchFamily="34" charset="0"/>
            </a:endParaRPr>
          </a:p>
          <a:p>
            <a:r>
              <a:rPr lang="tr-TR" altLang="tr-TR" sz="2400" dirty="0" smtClean="0">
                <a:solidFill>
                  <a:srgbClr val="00B050"/>
                </a:solidFill>
                <a:latin typeface="Trebuchet MS" pitchFamily="34" charset="0"/>
              </a:rPr>
              <a:t>Soru kökünü yarım okuyup şıklara kesinlikle geçmeyin. Soru basit de olsa yanlış cevabı verebilirsiniz.</a:t>
            </a:r>
          </a:p>
          <a:p>
            <a:endParaRPr lang="tr-TR" altLang="tr-TR" sz="2400" dirty="0" smtClean="0">
              <a:latin typeface="Trebuchet MS" pitchFamily="34" charset="0"/>
            </a:endParaRPr>
          </a:p>
          <a:p>
            <a:r>
              <a:rPr lang="tr-TR" altLang="tr-TR" sz="2400" b="1" i="1" u="sng" dirty="0" smtClean="0">
                <a:solidFill>
                  <a:srgbClr val="7030A0"/>
                </a:solidFill>
                <a:latin typeface="Trebuchet MS" pitchFamily="34" charset="0"/>
              </a:rPr>
              <a:t>Bütün şıkları okumadan </a:t>
            </a:r>
            <a:r>
              <a:rPr lang="tr-TR" altLang="tr-TR" sz="2400" dirty="0" smtClean="0">
                <a:solidFill>
                  <a:srgbClr val="7030A0"/>
                </a:solidFill>
                <a:latin typeface="Trebuchet MS" pitchFamily="34" charset="0"/>
              </a:rPr>
              <a:t>cevabı işaretlemeyin. </a:t>
            </a:r>
            <a:r>
              <a:rPr lang="tr-TR" altLang="tr-TR" sz="2400" b="1" i="1" u="sng" dirty="0" smtClean="0">
                <a:solidFill>
                  <a:srgbClr val="7030A0"/>
                </a:solidFill>
                <a:latin typeface="Trebuchet MS" pitchFamily="34" charset="0"/>
              </a:rPr>
              <a:t>Daha doğru bir cevap diğer şıklarda olabilir</a:t>
            </a:r>
            <a:r>
              <a:rPr lang="tr-TR" altLang="tr-TR" sz="2400" dirty="0" smtClean="0">
                <a:solidFill>
                  <a:srgbClr val="7030A0"/>
                </a:solidFill>
                <a:latin typeface="Trebuchet MS" pitchFamily="34" charset="0"/>
              </a:rPr>
              <a:t>.</a:t>
            </a:r>
          </a:p>
          <a:p>
            <a:endParaRPr lang="tr-TR" altLang="tr-TR" dirty="0" smtClean="0"/>
          </a:p>
        </p:txBody>
      </p:sp>
      <p:pic>
        <p:nvPicPr>
          <p:cNvPr id="38916" name="Picture 7" descr="C:\Documents and Settings\Ortak\Local Settings\Temporary Internet Files\Content.IE5\ZKNDZNN9\MCj043259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06704">
            <a:off x="6645275" y="5321300"/>
            <a:ext cx="1828800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tr-TR" altLang="tr-TR" sz="3600" b="1" u="sng" dirty="0" smtClean="0">
                <a:solidFill>
                  <a:srgbClr val="FF0000"/>
                </a:solidFill>
              </a:rPr>
              <a:t>SINAVDA BAŞARILI OLMAK İÇİN</a:t>
            </a:r>
            <a:endParaRPr lang="tr-TR" altLang="tr-TR" sz="3600" dirty="0" smtClean="0">
              <a:solidFill>
                <a:srgbClr val="FF0000"/>
              </a:solidFill>
            </a:endParaRPr>
          </a:p>
        </p:txBody>
      </p:sp>
      <p:sp>
        <p:nvSpPr>
          <p:cNvPr id="39939" name="2 İçerik Yer Tutucusu"/>
          <p:cNvSpPr>
            <a:spLocks noGrp="1"/>
          </p:cNvSpPr>
          <p:nvPr>
            <p:ph idx="1"/>
          </p:nvPr>
        </p:nvSpPr>
        <p:spPr>
          <a:xfrm>
            <a:off x="285750" y="1285875"/>
            <a:ext cx="8572500" cy="5143500"/>
          </a:xfrm>
        </p:spPr>
        <p:txBody>
          <a:bodyPr/>
          <a:lstStyle/>
          <a:p>
            <a:r>
              <a:rPr lang="tr-TR" altLang="tr-TR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Soru çözümünden sonra yanlış yaptığınız, boş bıraktığınız soruları dikkatlice inceleyerek hatanın </a:t>
            </a:r>
            <a:r>
              <a:rPr lang="tr-TR" altLang="tr-TR" sz="20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bilgi eksikliğinden mi, yanlış bilgiden mi yoksa dikkatsizlikten</a:t>
            </a:r>
            <a:r>
              <a:rPr lang="tr-TR" altLang="tr-TR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 kaynaklandığını tespit ederek çalışmalarınıza yön veriniz.</a:t>
            </a:r>
          </a:p>
          <a:p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Paragraf sorularını iki açıdan değerlendirebiliriz:</a:t>
            </a:r>
          </a:p>
          <a:p>
            <a:pPr>
              <a:buFont typeface="Arial" charset="0"/>
              <a:buNone/>
            </a:pPr>
            <a:endParaRPr lang="tr-TR" alt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altLang="tr-TR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a) Cevabı paragrafta bulunan sorular; en kolay soru tipidir. (Bu tip sorularda paragraf dikkatle incelendiğinde çözülmemesi imkansız denilebilir.)</a:t>
            </a:r>
          </a:p>
          <a:p>
            <a:pPr>
              <a:buFont typeface="Arial" charset="0"/>
              <a:buNone/>
            </a:pPr>
            <a:endParaRPr lang="tr-TR" alt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tr-TR" altLang="tr-TR" sz="2400" b="1" dirty="0" smtClean="0">
                <a:latin typeface="Times New Roman" pitchFamily="18" charset="0"/>
                <a:cs typeface="Times New Roman" pitchFamily="18" charset="0"/>
              </a:rPr>
              <a:t>        	 </a:t>
            </a:r>
            <a:r>
              <a:rPr lang="tr-TR" alt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b) Sadece ön bilgi amacıyla verilip yorum istenen sorular; (Bu sorularda paragrafla seçenek arasında bağlantı kurulması gerekmekte ve yorum gücünüz ölçülmektedir.)</a:t>
            </a:r>
          </a:p>
          <a:p>
            <a:endParaRPr lang="tr-TR" altLang="tr-TR" dirty="0" smtClean="0"/>
          </a:p>
        </p:txBody>
      </p:sp>
      <p:pic>
        <p:nvPicPr>
          <p:cNvPr id="39940" name="Picture 6" descr="C:\Documents and Settings\Ortak\Local Settings\Temporary Internet Files\Content.IE5\7DZ8P3PX\MCj039750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3786188"/>
            <a:ext cx="25098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 dirty="0" smtClean="0">
                <a:solidFill>
                  <a:srgbClr val="FF0000"/>
                </a:solidFill>
              </a:rPr>
              <a:t>SINAVDA BAŞARILI OLMAK İÇİN</a:t>
            </a:r>
          </a:p>
        </p:txBody>
      </p:sp>
      <p:sp>
        <p:nvSpPr>
          <p:cNvPr id="409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b="1" u="sng" dirty="0" smtClean="0">
                <a:solidFill>
                  <a:srgbClr val="7030A0"/>
                </a:solidFill>
                <a:latin typeface="Trebuchet MS" pitchFamily="34" charset="0"/>
              </a:rPr>
              <a:t>Deneme amaçlı çözdüğünüz soruların TEOG standartlarına uygun olmasına dikkat edin. </a:t>
            </a:r>
          </a:p>
          <a:p>
            <a:endParaRPr lang="tr-TR" altLang="tr-TR" sz="2000" dirty="0" smtClean="0">
              <a:latin typeface="Trebuchet MS" pitchFamily="34" charset="0"/>
            </a:endParaRPr>
          </a:p>
          <a:p>
            <a:r>
              <a:rPr lang="tr-TR" altLang="tr-TR" sz="2000" dirty="0" smtClean="0">
                <a:latin typeface="Trebuchet MS" pitchFamily="34" charset="0"/>
              </a:rPr>
              <a:t>Yorulduğunuzu hissettiğiniz anlarda kısa molalar verin. Mümkünse bu molaları bölümler arasında kullanın.</a:t>
            </a:r>
          </a:p>
          <a:p>
            <a:endParaRPr lang="tr-TR" altLang="tr-TR" sz="2000" dirty="0" smtClean="0">
              <a:latin typeface="Trebuchet MS" pitchFamily="34" charset="0"/>
            </a:endParaRPr>
          </a:p>
          <a:p>
            <a:r>
              <a:rPr lang="tr-TR" altLang="tr-TR" sz="2000" b="1" i="1" dirty="0" smtClean="0">
                <a:solidFill>
                  <a:srgbClr val="C00000"/>
                </a:solidFill>
                <a:latin typeface="Trebuchet MS" pitchFamily="34" charset="0"/>
              </a:rPr>
              <a:t>Hızınızı belirli aralıklarda kontrol edin. Planladığınız süreyi kontrol ederek izleyin. (Örneğin her 10 soruda bir süreyi kontrol edin.)</a:t>
            </a:r>
          </a:p>
          <a:p>
            <a:endParaRPr lang="tr-TR" altLang="tr-TR" sz="2000" dirty="0" smtClean="0">
              <a:latin typeface="Trebuchet MS" pitchFamily="34" charset="0"/>
            </a:endParaRPr>
          </a:p>
          <a:p>
            <a:r>
              <a:rPr lang="tr-TR" altLang="tr-TR" sz="2000" dirty="0" smtClean="0">
                <a:solidFill>
                  <a:srgbClr val="00B0F0"/>
                </a:solidFill>
                <a:latin typeface="Trebuchet MS" pitchFamily="34" charset="0"/>
              </a:rPr>
              <a:t>Çözdüğünüz her testte </a:t>
            </a:r>
            <a:r>
              <a:rPr lang="tr-TR" altLang="tr-TR" sz="2000" b="1" i="1" u="sng" dirty="0" smtClean="0">
                <a:solidFill>
                  <a:srgbClr val="00B0F0"/>
                </a:solidFill>
                <a:latin typeface="Trebuchet MS" pitchFamily="34" charset="0"/>
              </a:rPr>
              <a:t>kaydırma, kodlama veya yanlış cevabı işaretleme</a:t>
            </a:r>
            <a:r>
              <a:rPr lang="tr-TR" altLang="tr-TR" sz="2000" dirty="0" smtClean="0">
                <a:solidFill>
                  <a:srgbClr val="00B0F0"/>
                </a:solidFill>
                <a:latin typeface="Trebuchet MS" pitchFamily="34" charset="0"/>
              </a:rPr>
              <a:t> gibi klasik hataları yapmamaya özen gösterin.</a:t>
            </a:r>
          </a:p>
          <a:p>
            <a:endParaRPr lang="tr-TR" altLang="tr-TR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 dirty="0" smtClean="0">
                <a:solidFill>
                  <a:srgbClr val="FF0000"/>
                </a:solidFill>
              </a:rPr>
              <a:t>SINAVDA BAŞARILI OLMAK İÇİN</a:t>
            </a:r>
            <a:endParaRPr lang="tr-TR" altLang="tr-TR" dirty="0" smtClean="0">
              <a:solidFill>
                <a:srgbClr val="FF0000"/>
              </a:solidFill>
            </a:endParaRPr>
          </a:p>
        </p:txBody>
      </p:sp>
      <p:sp>
        <p:nvSpPr>
          <p:cNvPr id="41987" name="2 İçerik Yer Tutucusu"/>
          <p:cNvSpPr>
            <a:spLocks noGrp="1"/>
          </p:cNvSpPr>
          <p:nvPr>
            <p:ph idx="1"/>
          </p:nvPr>
        </p:nvSpPr>
        <p:spPr>
          <a:xfrm>
            <a:off x="285750" y="1214438"/>
            <a:ext cx="8643938" cy="5286375"/>
          </a:xfrm>
        </p:spPr>
        <p:txBody>
          <a:bodyPr/>
          <a:lstStyle/>
          <a:p>
            <a:r>
              <a:rPr lang="tr-TR" altLang="tr-TR" sz="2000" dirty="0" smtClean="0">
                <a:latin typeface="Trebuchet MS" pitchFamily="34" charset="0"/>
              </a:rPr>
              <a:t>Test çözmeye </a:t>
            </a:r>
            <a:r>
              <a:rPr lang="tr-TR" altLang="tr-TR" sz="2000" b="1" i="1" u="sng" dirty="0" smtClean="0">
                <a:latin typeface="Trebuchet MS" pitchFamily="34" charset="0"/>
              </a:rPr>
              <a:t>önyargısız, moral gücü yüksek ve kendinize güven</a:t>
            </a:r>
            <a:r>
              <a:rPr lang="tr-TR" altLang="tr-TR" sz="2000" dirty="0" smtClean="0">
                <a:latin typeface="Trebuchet MS" pitchFamily="34" charset="0"/>
              </a:rPr>
              <a:t> duygusu ile başlarsanız, rakiplerinize göre bir adım öndesiniz demektir.</a:t>
            </a:r>
          </a:p>
          <a:p>
            <a:endParaRPr lang="tr-TR" altLang="tr-TR" sz="2000" dirty="0" smtClean="0">
              <a:latin typeface="Trebuchet MS" pitchFamily="34" charset="0"/>
            </a:endParaRPr>
          </a:p>
          <a:p>
            <a:r>
              <a:rPr lang="tr-TR" altLang="tr-TR" sz="2000" b="1" i="1" u="sng" dirty="0" smtClean="0">
                <a:solidFill>
                  <a:srgbClr val="0070C0"/>
                </a:solidFill>
                <a:latin typeface="Trebuchet MS" pitchFamily="34" charset="0"/>
              </a:rPr>
              <a:t>Paragraf sorularında, önce soru kökünü daha sonra paragrafı okuyun. Bu size parçada ne arayacağınız konusunda avantaj sağlar.</a:t>
            </a:r>
          </a:p>
          <a:p>
            <a:endParaRPr lang="tr-TR" altLang="tr-TR" sz="2000" dirty="0" smtClean="0">
              <a:latin typeface="Trebuchet MS" pitchFamily="34" charset="0"/>
            </a:endParaRPr>
          </a:p>
          <a:p>
            <a:r>
              <a:rPr lang="tr-TR" altLang="tr-TR" sz="2000" dirty="0" smtClean="0">
                <a:solidFill>
                  <a:srgbClr val="FF0000"/>
                </a:solidFill>
                <a:latin typeface="Trebuchet MS" pitchFamily="34" charset="0"/>
              </a:rPr>
              <a:t>Sınav süresini sonuna kadar kullanın</a:t>
            </a:r>
            <a:r>
              <a:rPr lang="tr-TR" altLang="tr-TR" sz="2000" dirty="0" smtClean="0">
                <a:latin typeface="Trebuchet MS" pitchFamily="34" charset="0"/>
              </a:rPr>
              <a:t>.</a:t>
            </a:r>
          </a:p>
          <a:p>
            <a:endParaRPr lang="tr-TR" altLang="tr-TR" sz="2000" dirty="0" smtClean="0">
              <a:latin typeface="Trebuchet MS" pitchFamily="34" charset="0"/>
            </a:endParaRPr>
          </a:p>
          <a:p>
            <a:r>
              <a:rPr lang="tr-TR" altLang="tr-TR" sz="2000" b="1" dirty="0" smtClean="0">
                <a:solidFill>
                  <a:srgbClr val="00B050"/>
                </a:solidFill>
                <a:latin typeface="Trebuchet MS" pitchFamily="34" charset="0"/>
              </a:rPr>
              <a:t>Karşılaştığınız zor sorularla çok zaman kaybetmeyin. Çünkü zor soruyu yapan değil </a:t>
            </a:r>
            <a:r>
              <a:rPr lang="tr-TR" altLang="tr-TR" sz="2000" b="1" i="1" u="sng" dirty="0" smtClean="0">
                <a:solidFill>
                  <a:srgbClr val="00B050"/>
                </a:solidFill>
                <a:latin typeface="Trebuchet MS" pitchFamily="34" charset="0"/>
              </a:rPr>
              <a:t>çok soruyu doğru yapan sınavı kazanır.</a:t>
            </a:r>
          </a:p>
          <a:p>
            <a:endParaRPr lang="tr-TR" altLang="tr-TR" sz="2000" dirty="0" smtClean="0">
              <a:latin typeface="Trebuchet MS" pitchFamily="34" charset="0"/>
            </a:endParaRPr>
          </a:p>
          <a:p>
            <a:r>
              <a:rPr lang="tr-TR" altLang="tr-TR" sz="2000" dirty="0" smtClean="0">
                <a:latin typeface="Trebuchet MS" pitchFamily="34" charset="0"/>
              </a:rPr>
              <a:t>Her testte cevaplayamayacağınız sorular çıkacaktır. Moralinizi bozmayın.</a:t>
            </a:r>
          </a:p>
          <a:p>
            <a:endParaRPr lang="tr-TR" altLang="tr-TR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tr-TR" altLang="tr-TR" sz="2800" b="1" u="sng" dirty="0" smtClean="0">
                <a:solidFill>
                  <a:srgbClr val="FF0000"/>
                </a:solidFill>
              </a:rPr>
              <a:t>SINAVDA BAŞARILI OLMAK İÇİN</a:t>
            </a:r>
          </a:p>
        </p:txBody>
      </p:sp>
      <p:sp>
        <p:nvSpPr>
          <p:cNvPr id="43011" name="2 İçerik Yer Tutucusu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r>
              <a:rPr lang="tr-TR" altLang="tr-TR" sz="1600" dirty="0" smtClean="0">
                <a:solidFill>
                  <a:schemeClr val="tx2"/>
                </a:solidFill>
                <a:latin typeface="Trebuchet MS" pitchFamily="34" charset="0"/>
              </a:rPr>
              <a:t>Sınavlarda çevrenizdeki kişilerin, hangi testi çözdüğü, kaç soru cevapladığı sizi ilgilendirmemeli. Bu, dikkatinizi dağıtabilir ve moralinizi bozabilir</a:t>
            </a:r>
            <a:r>
              <a:rPr lang="tr-TR" altLang="tr-TR" sz="1600" dirty="0" smtClean="0">
                <a:latin typeface="Trebuchet MS" pitchFamily="34" charset="0"/>
              </a:rPr>
              <a:t>.</a:t>
            </a:r>
          </a:p>
          <a:p>
            <a:endParaRPr lang="tr-TR" altLang="tr-TR" sz="1600" dirty="0" smtClean="0">
              <a:latin typeface="Trebuchet MS" pitchFamily="34" charset="0"/>
            </a:endParaRPr>
          </a:p>
          <a:p>
            <a:r>
              <a:rPr lang="tr-TR" altLang="tr-TR" sz="1600" dirty="0" smtClean="0">
                <a:latin typeface="Trebuchet MS" pitchFamily="34" charset="0"/>
              </a:rPr>
              <a:t> </a:t>
            </a:r>
            <a:r>
              <a:rPr lang="tr-TR" altLang="tr-TR" sz="1600" b="1" i="1" u="sng" dirty="0" smtClean="0">
                <a:solidFill>
                  <a:schemeClr val="accent6"/>
                </a:solidFill>
                <a:latin typeface="Trebuchet MS" pitchFamily="34" charset="0"/>
              </a:rPr>
              <a:t>Test çözümlerinizde her zaman süre tutun </a:t>
            </a:r>
            <a:r>
              <a:rPr lang="tr-TR" altLang="tr-TR" sz="1600" dirty="0" smtClean="0">
                <a:solidFill>
                  <a:schemeClr val="accent6"/>
                </a:solidFill>
                <a:latin typeface="Trebuchet MS" pitchFamily="34" charset="0"/>
              </a:rPr>
              <a:t>ve teste başladığınız andan itibaren dış dünya ile tüm bağlantılarınızı olabildiğince kesin. Eğer bunu başarabilirseniz sınava konsantre olmuşsunuz demektir. </a:t>
            </a:r>
          </a:p>
          <a:p>
            <a:endParaRPr lang="tr-TR" altLang="tr-TR" sz="1600" dirty="0" smtClean="0">
              <a:latin typeface="Trebuchet MS" pitchFamily="34" charset="0"/>
            </a:endParaRPr>
          </a:p>
          <a:p>
            <a:r>
              <a:rPr lang="tr-TR" altLang="tr-TR" sz="1800" b="1" dirty="0" smtClean="0">
                <a:latin typeface="Trebuchet MS" pitchFamily="34" charset="0"/>
              </a:rPr>
              <a:t>Her denemenin sonunda </a:t>
            </a:r>
            <a:r>
              <a:rPr lang="tr-TR" altLang="tr-TR" sz="1800" b="1" i="1" u="sng" dirty="0" smtClean="0">
                <a:latin typeface="Trebuchet MS" pitchFamily="34" charset="0"/>
              </a:rPr>
              <a:t>doğru, yanlış ve boş </a:t>
            </a:r>
            <a:r>
              <a:rPr lang="tr-TR" altLang="tr-TR" sz="1800" b="1" dirty="0" smtClean="0">
                <a:latin typeface="Trebuchet MS" pitchFamily="34" charset="0"/>
              </a:rPr>
              <a:t>sorularınızı kontrol edin. Yanlış işaretlenen ve boş bırakılan soruları tekrar inceleyip kontrol edin. Aynı hata ve eksiklerle sınavlara girmeye devam ederseniz aynı sonuçları almaya da devam edersiniz.</a:t>
            </a:r>
          </a:p>
          <a:p>
            <a:endParaRPr lang="tr-TR" altLang="tr-TR" sz="1600" dirty="0" smtClean="0">
              <a:latin typeface="Trebuchet MS" pitchFamily="34" charset="0"/>
            </a:endParaRPr>
          </a:p>
          <a:p>
            <a:r>
              <a:rPr lang="tr-TR" altLang="tr-TR" sz="1600" b="1" i="1" u="sng" dirty="0" smtClean="0">
                <a:solidFill>
                  <a:srgbClr val="7030A0"/>
                </a:solidFill>
                <a:latin typeface="Trebuchet MS" pitchFamily="34" charset="0"/>
              </a:rPr>
              <a:t>Test çözme hızınızı konu tekrarıyla değil, soru çözerek arttırabilirsiniz. </a:t>
            </a:r>
            <a:r>
              <a:rPr lang="tr-TR" altLang="tr-TR" sz="1600" dirty="0" smtClean="0">
                <a:solidFill>
                  <a:srgbClr val="7030A0"/>
                </a:solidFill>
                <a:latin typeface="Trebuchet MS" pitchFamily="34" charset="0"/>
              </a:rPr>
              <a:t>Hazırlık döneminde çok sayıda soru çözmeye gayret edin. </a:t>
            </a:r>
          </a:p>
          <a:p>
            <a:endParaRPr lang="tr-TR" altLang="tr-TR" sz="1600" dirty="0" smtClean="0">
              <a:latin typeface="Trebuchet MS" pitchFamily="34" charset="0"/>
            </a:endParaRPr>
          </a:p>
          <a:p>
            <a:r>
              <a:rPr lang="tr-TR" altLang="tr-TR" sz="1600" b="1" i="1" dirty="0" smtClean="0">
                <a:solidFill>
                  <a:srgbClr val="C00000"/>
                </a:solidFill>
                <a:latin typeface="Trebuchet MS" pitchFamily="34" charset="0"/>
              </a:rPr>
              <a:t>Test çözerken </a:t>
            </a:r>
            <a:r>
              <a:rPr lang="tr-TR" altLang="tr-TR" sz="1600" b="1" i="1" u="sng" dirty="0" smtClean="0">
                <a:solidFill>
                  <a:srgbClr val="C00000"/>
                </a:solidFill>
                <a:latin typeface="Trebuchet MS" pitchFamily="34" charset="0"/>
              </a:rPr>
              <a:t>ezberden kaçının</a:t>
            </a:r>
            <a:r>
              <a:rPr lang="tr-TR" altLang="tr-TR" sz="1600" b="1" i="1" dirty="0" smtClean="0">
                <a:solidFill>
                  <a:srgbClr val="C00000"/>
                </a:solidFill>
                <a:latin typeface="Trebuchet MS" pitchFamily="34" charset="0"/>
              </a:rPr>
              <a:t>. Soruları anlayarak ve yorumlayarak çözmeye çalışın.</a:t>
            </a:r>
          </a:p>
          <a:p>
            <a:endParaRPr lang="tr-TR" alt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smtClean="0">
                <a:solidFill>
                  <a:srgbClr val="FF0000"/>
                </a:solidFill>
              </a:rPr>
              <a:t>Sınavla İlgili Şikayetler (2)</a:t>
            </a:r>
            <a:endParaRPr lang="tr-TR" altLang="tr-TR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800" smtClean="0"/>
              <a:t>SINAVDA ÇÖZEMEDİĞİM SORU İLE KARŞILAŞINCA SİNİRLENİP SINAVA KÜSÜYORUM. </a:t>
            </a:r>
          </a:p>
          <a:p>
            <a:pPr>
              <a:buFont typeface="Wingdings" pitchFamily="2" charset="2"/>
              <a:buNone/>
            </a:pPr>
            <a:endParaRPr lang="tr-TR" altLang="tr-TR" sz="2800" smtClean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800" smtClean="0"/>
              <a:t>KİTAPÇIKTA İŞARETLEDİĞİM BÜTÜN SORULARI, SINAVIN SONUNA DOĞRU TOPLU OLARAK OPTİĞE GEÇİRİYORUM.</a:t>
            </a:r>
          </a:p>
          <a:p>
            <a:endParaRPr lang="tr-TR" altLang="tr-TR" sz="2800" smtClean="0"/>
          </a:p>
        </p:txBody>
      </p:sp>
      <p:pic>
        <p:nvPicPr>
          <p:cNvPr id="6148" name="Picture 7" descr="C:\Documents and Settings\Ortak\Local Settings\Temporary Internet Files\Content.IE5\7R9FA1RF\MCj042806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13" y="4572000"/>
            <a:ext cx="1871662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BAŞARILI OLMANIZ DİLEĞİYLE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>
                <a:sym typeface="Wingdings" pitchFamily="2" charset="2"/>
              </a:rPr>
              <a:t></a:t>
            </a:r>
            <a:endParaRPr lang="tr-TR" dirty="0" smtClean="0"/>
          </a:p>
          <a:p>
            <a:pPr algn="r">
              <a:buNone/>
            </a:pPr>
            <a:endParaRPr lang="tr-TR" dirty="0" smtClean="0"/>
          </a:p>
          <a:p>
            <a:pPr algn="r">
              <a:buNone/>
            </a:pPr>
            <a:r>
              <a:rPr lang="tr-TR" dirty="0" smtClean="0">
                <a:solidFill>
                  <a:srgbClr val="0070C0"/>
                </a:solidFill>
              </a:rPr>
              <a:t>MESUT İŞ</a:t>
            </a:r>
          </a:p>
          <a:p>
            <a:pPr algn="r">
              <a:buNone/>
            </a:pPr>
            <a:r>
              <a:rPr lang="tr-TR" sz="1600" dirty="0" smtClean="0">
                <a:solidFill>
                  <a:srgbClr val="0070C0"/>
                </a:solidFill>
              </a:rPr>
              <a:t>PSİKOLOJİK DANIŞMAN VE REHBER ÖĞRETMEN</a:t>
            </a:r>
            <a:endParaRPr lang="tr-TR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smtClean="0">
                <a:solidFill>
                  <a:srgbClr val="FF0000"/>
                </a:solidFill>
              </a:rPr>
              <a:t>Sınavla İlgili Şikayetler (3)</a:t>
            </a:r>
            <a:endParaRPr lang="tr-TR" altLang="tr-TR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400" smtClean="0"/>
              <a:t>GENELDE DİKKATSİZLİKTEN DOLAYI ÇOK SORU KAÇIRIYORUM!</a:t>
            </a:r>
          </a:p>
          <a:p>
            <a:pPr>
              <a:buFont typeface="Wingdings" pitchFamily="2" charset="2"/>
              <a:buNone/>
            </a:pPr>
            <a:endParaRPr lang="tr-TR" altLang="tr-TR" sz="2400" smtClean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400" smtClean="0"/>
              <a:t>ZAMANI YETİŞTİREMİYORUM</a:t>
            </a:r>
          </a:p>
          <a:p>
            <a:pPr>
              <a:buFont typeface="Wingdings" pitchFamily="2" charset="2"/>
              <a:buNone/>
            </a:pPr>
            <a:endParaRPr lang="tr-TR" altLang="tr-TR" sz="2400" smtClean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400" smtClean="0"/>
              <a:t>BAZI SORULARA TAKILIP KALIYORUM</a:t>
            </a:r>
          </a:p>
          <a:p>
            <a:pPr>
              <a:buFont typeface="Wingdings" pitchFamily="2" charset="2"/>
              <a:buNone/>
            </a:pPr>
            <a:endParaRPr lang="tr-TR" altLang="tr-TR" sz="2400" smtClean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400" smtClean="0"/>
              <a:t>SINAV, BİR AN ÖNCE BİTSİN İSTİYORUM, SIKILIYORUM.</a:t>
            </a:r>
          </a:p>
          <a:p>
            <a:pPr>
              <a:buFont typeface="Wingdings" pitchFamily="2" charset="2"/>
              <a:buNone/>
            </a:pPr>
            <a:endParaRPr lang="tr-TR" altLang="tr-TR" sz="2400" smtClean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400" smtClean="0"/>
              <a:t>OLUMSUZ SORU KÖKLERİNİ OLUMLU ANLIYORUM.</a:t>
            </a:r>
          </a:p>
          <a:p>
            <a:pPr>
              <a:buFont typeface="Arial" charset="0"/>
              <a:buNone/>
            </a:pPr>
            <a:endParaRPr lang="tr-TR" alt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smtClean="0"/>
              <a:t>NE YAPMALISINIZ?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pPr>
              <a:buFont typeface="Arial" charset="0"/>
              <a:buNone/>
            </a:pPr>
            <a:endParaRPr lang="tr-TR" altLang="tr-TR" smtClean="0"/>
          </a:p>
          <a:p>
            <a:pPr>
              <a:buFont typeface="Arial" charset="0"/>
              <a:buNone/>
            </a:pPr>
            <a:r>
              <a:rPr lang="tr-TR" altLang="tr-TR" smtClean="0"/>
              <a:t>BU ŞİKAYETLERİN ÇOĞUNUN ALTINDA SINAVLA İLGİLİ </a:t>
            </a:r>
            <a:r>
              <a:rPr lang="tr-TR" altLang="tr-TR" b="1" u="sng" smtClean="0"/>
              <a:t>«YANLIŞ ALIŞKANLIKLAR» </a:t>
            </a:r>
            <a:r>
              <a:rPr lang="tr-TR" altLang="tr-TR" smtClean="0"/>
              <a:t>ve </a:t>
            </a:r>
            <a:r>
              <a:rPr lang="tr-TR" altLang="tr-TR" b="1" u="sng" smtClean="0"/>
              <a:t>«YANLIŞ SINAV ALGISI» </a:t>
            </a:r>
            <a:r>
              <a:rPr lang="tr-TR" altLang="tr-TR" smtClean="0"/>
              <a:t>YATMAKTADIR.</a:t>
            </a:r>
            <a:endParaRPr lang="tr-TR" altLang="tr-TR" sz="3000" smtClean="0"/>
          </a:p>
          <a:p>
            <a:pPr>
              <a:buFont typeface="Wingdings" pitchFamily="2" charset="2"/>
              <a:buNone/>
            </a:pPr>
            <a:r>
              <a:rPr lang="tr-TR" altLang="tr-TR" sz="3000" b="1" smtClean="0">
                <a:solidFill>
                  <a:srgbClr val="663300"/>
                </a:solidFill>
              </a:rPr>
              <a:t>   </a:t>
            </a:r>
          </a:p>
          <a:p>
            <a:pPr algn="ctr">
              <a:buFont typeface="Wingdings" pitchFamily="2" charset="2"/>
              <a:buNone/>
            </a:pPr>
            <a:r>
              <a:rPr lang="tr-TR" altLang="tr-TR" sz="3000" b="1" smtClean="0">
                <a:solidFill>
                  <a:srgbClr val="663300"/>
                </a:solidFill>
              </a:rPr>
              <a:t> </a:t>
            </a:r>
            <a:r>
              <a:rPr lang="tr-TR" altLang="tr-TR" sz="3800" b="1" smtClean="0">
                <a:solidFill>
                  <a:srgbClr val="FF0000"/>
                </a:solidFill>
              </a:rPr>
              <a:t>BU DURUMDAN </a:t>
            </a:r>
          </a:p>
          <a:p>
            <a:pPr algn="ctr">
              <a:buFont typeface="Wingdings" pitchFamily="2" charset="2"/>
              <a:buNone/>
            </a:pPr>
            <a:r>
              <a:rPr lang="tr-TR" altLang="tr-TR" sz="3800" b="1" smtClean="0">
                <a:solidFill>
                  <a:srgbClr val="FF0000"/>
                </a:solidFill>
              </a:rPr>
              <a:t>KURTULMAK İÇİN?</a:t>
            </a:r>
            <a:r>
              <a:rPr lang="tr-TR" altLang="tr-TR" sz="3800" b="1" smtClean="0">
                <a:solidFill>
                  <a:srgbClr val="6633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u="sng" smtClean="0"/>
              <a:t>YAPMANIZ GEREKEN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endParaRPr lang="tr-TR" altLang="tr-TR" sz="2600" smtClean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3900" b="1" u="sng" smtClean="0">
                <a:solidFill>
                  <a:srgbClr val="C00000"/>
                </a:solidFill>
              </a:rPr>
              <a:t>BİLGİ-YORUM-HIZ</a:t>
            </a:r>
          </a:p>
          <a:p>
            <a:pPr>
              <a:buFont typeface="Wingdings" pitchFamily="2" charset="2"/>
              <a:buNone/>
            </a:pPr>
            <a:endParaRPr lang="tr-TR" altLang="tr-TR" sz="2600" smtClean="0"/>
          </a:p>
          <a:p>
            <a:pPr algn="ctr">
              <a:buFont typeface="Wingdings" pitchFamily="2" charset="2"/>
              <a:buNone/>
            </a:pPr>
            <a:r>
              <a:rPr lang="tr-TR" altLang="tr-TR" sz="3400" smtClean="0">
                <a:solidFill>
                  <a:srgbClr val="002060"/>
                </a:solidFill>
              </a:rPr>
              <a:t>   </a:t>
            </a:r>
            <a:r>
              <a:rPr lang="tr-TR" altLang="tr-TR" sz="3400" b="1" smtClean="0">
                <a:solidFill>
                  <a:srgbClr val="002060"/>
                </a:solidFill>
              </a:rPr>
              <a:t>BÜTÜN MESELE, ELİNİZDEKİ BİLGİYİ DOĞRU YORUMLAMAK ve BU BİLGİYİ HANGİ SORUDA KULLANACAĞINIZI BİLMEKTE ve HIZLI OLMAKTA.</a:t>
            </a:r>
          </a:p>
        </p:txBody>
      </p:sp>
      <p:pic>
        <p:nvPicPr>
          <p:cNvPr id="9220" name="Picture 1028" descr="C:\Documents and Settings\Fulya\Application Data\Microsoft\Media Catalog\Downloaded Clips\cl4\BD10019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63" y="1285875"/>
            <a:ext cx="160178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u="sng" smtClean="0"/>
              <a:t>Test çözmede </a:t>
            </a:r>
            <a:r>
              <a:rPr lang="tr-TR" altLang="tr-TR" sz="4000" u="sng" smtClean="0">
                <a:solidFill>
                  <a:srgbClr val="FF0000"/>
                </a:solidFill>
              </a:rPr>
              <a:t>3</a:t>
            </a:r>
            <a:r>
              <a:rPr lang="tr-TR" altLang="tr-TR" sz="4000" u="sng" smtClean="0"/>
              <a:t> unsur çok önemlidir.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tr-TR" sz="2800" b="1" dirty="0" smtClean="0">
                <a:solidFill>
                  <a:srgbClr val="FF0000"/>
                </a:solidFill>
              </a:rPr>
              <a:t>    </a:t>
            </a:r>
            <a:r>
              <a:rPr lang="tr-TR" altLang="tr-T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  <a:r>
              <a:rPr lang="tr-TR" altLang="tr-TR" sz="2800" b="1" dirty="0" smtClean="0">
                <a:solidFill>
                  <a:srgbClr val="FF0000"/>
                </a:solidFill>
              </a:rPr>
              <a:t>BİLGİ</a:t>
            </a:r>
            <a:r>
              <a:rPr lang="tr-TR" altLang="tr-TR" sz="2800" dirty="0" smtClean="0">
                <a:solidFill>
                  <a:srgbClr val="FF0000"/>
                </a:solidFill>
              </a:rPr>
              <a:t>: </a:t>
            </a:r>
            <a:r>
              <a:rPr lang="tr-TR" altLang="tr-TR" sz="28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Öğ</a:t>
            </a:r>
            <a:r>
              <a:rPr lang="tr-TR" altLang="tr-TR" sz="2800" u="sng" dirty="0" smtClean="0"/>
              <a:t>renme</a:t>
            </a:r>
            <a:r>
              <a:rPr lang="tr-TR" altLang="tr-TR" sz="2800" dirty="0" smtClean="0"/>
              <a:t> ile kazanılır. </a:t>
            </a:r>
            <a:r>
              <a:rPr lang="tr-TR" altLang="tr-TR" sz="2800" u="sng" dirty="0" smtClean="0"/>
              <a:t>Tekrar ile pekiştirilir</a:t>
            </a:r>
            <a:r>
              <a:rPr lang="tr-TR" altLang="tr-TR" sz="2800" dirty="0" smtClean="0"/>
              <a:t>. Test çözme tekniğini kullanmanın temelini oluşturur.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tr-TR" sz="2800" b="1" dirty="0" smtClean="0"/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tr-TR" sz="2800" b="1" dirty="0" smtClean="0"/>
              <a:t> 	2.</a:t>
            </a:r>
            <a:r>
              <a:rPr lang="tr-TR" altLang="tr-TR" sz="2800" b="1" dirty="0" smtClean="0">
                <a:solidFill>
                  <a:srgbClr val="FF0000"/>
                </a:solidFill>
              </a:rPr>
              <a:t>YORUM:</a:t>
            </a:r>
            <a:r>
              <a:rPr lang="tr-TR" altLang="tr-TR" sz="2800" dirty="0" smtClean="0"/>
              <a:t> Öğrenilen ve tekrar ile pekiştirilen bilgi ile ilgili düşünce geliştirme veya bilgiye farklı açılardan bakabilme gücünü ifade eder. </a:t>
            </a:r>
            <a:r>
              <a:rPr lang="tr-TR" altLang="tr-TR" sz="2800" u="sng" dirty="0" smtClean="0"/>
              <a:t>Test çözme tekniğinin geliştirilmesini sağlar.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tr-TR" sz="2800" b="1" dirty="0" smtClean="0"/>
              <a:t>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tr-TR" sz="2800" b="1" dirty="0" smtClean="0">
                <a:solidFill>
                  <a:srgbClr val="FF0000"/>
                </a:solidFill>
              </a:rPr>
              <a:t>	</a:t>
            </a:r>
            <a:r>
              <a:rPr lang="tr-TR" altLang="tr-T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</a:t>
            </a:r>
            <a:r>
              <a:rPr lang="tr-TR" altLang="tr-TR" sz="2800" b="1" dirty="0" smtClean="0">
                <a:solidFill>
                  <a:srgbClr val="FF0000"/>
                </a:solidFill>
              </a:rPr>
              <a:t>HIZ:</a:t>
            </a:r>
            <a:r>
              <a:rPr lang="tr-TR" altLang="tr-TR" sz="2800" dirty="0" smtClean="0"/>
              <a:t> Kazanılan bilgiye ve elde edinilen yorum gücüne zaman kısıtlaması içinde çözülmesidir. </a:t>
            </a:r>
            <a:r>
              <a:rPr lang="tr-TR" altLang="tr-TR" sz="2800" u="sng" dirty="0" smtClean="0"/>
              <a:t>Hız, test çözerken  zamanı etkin bir biçimde kullanmanıza yardım eder.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10244" name="Picture 7" descr="C:\Documents and Settings\Ortak\Local Settings\Temporary Internet Files\Content.IE5\ZKNDZNN9\MCj043259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3"/>
            <a:ext cx="15001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u="sng" smtClean="0">
                <a:solidFill>
                  <a:srgbClr val="FF0000"/>
                </a:solidFill>
              </a:rPr>
              <a:t/>
            </a:r>
            <a:br>
              <a:rPr lang="tr-TR" altLang="tr-TR" b="1" u="sng" smtClean="0">
                <a:solidFill>
                  <a:srgbClr val="FF0000"/>
                </a:solidFill>
              </a:rPr>
            </a:br>
            <a:r>
              <a:rPr lang="tr-TR" altLang="tr-TR" b="1" u="sng" smtClean="0">
                <a:solidFill>
                  <a:srgbClr val="FF0000"/>
                </a:solidFill>
              </a:rPr>
              <a:t>ÖNYARGILARDAN KURTULUN</a:t>
            </a:r>
            <a:br>
              <a:rPr lang="tr-TR" altLang="tr-TR" b="1" u="sng" smtClean="0">
                <a:solidFill>
                  <a:srgbClr val="FF0000"/>
                </a:solidFill>
              </a:rPr>
            </a:br>
            <a:endParaRPr lang="tr-TR" altLang="tr-TR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428750"/>
            <a:ext cx="8229600" cy="47148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tr-TR" altLang="tr-TR" sz="1100" b="1" u="sng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800" smtClean="0"/>
              <a:t>“Bu konuları anlayamıyorum, demek kapasitem bu kadar.”</a:t>
            </a:r>
          </a:p>
          <a:p>
            <a:pPr>
              <a:buFont typeface="Wingdings" pitchFamily="2" charset="2"/>
              <a:buNone/>
            </a:pPr>
            <a:endParaRPr lang="tr-TR" altLang="tr-TR" sz="2800" smtClean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800" smtClean="0"/>
              <a:t>“Ben, zaten bu konuları anlamıyorum.”</a:t>
            </a:r>
          </a:p>
          <a:p>
            <a:pPr>
              <a:buFont typeface="Arial" charset="0"/>
              <a:buNone/>
            </a:pPr>
            <a:endParaRPr lang="tr-TR" altLang="tr-TR" sz="2800" smtClean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800" smtClean="0"/>
              <a:t>“Biliyorum, bu sınavda  da başarılı olamayacağım.”</a:t>
            </a:r>
          </a:p>
          <a:p>
            <a:pPr>
              <a:buFont typeface="Arial" charset="0"/>
              <a:buNone/>
            </a:pPr>
            <a:endParaRPr lang="tr-TR" altLang="tr-TR" sz="2800" smtClean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tr-TR" altLang="tr-TR" sz="2800" smtClean="0"/>
              <a:t>“Çok iyi çalışamadım, çok unutuyorum.”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endParaRPr lang="tr-TR" altLang="tr-TR" sz="2800" smtClean="0"/>
          </a:p>
        </p:txBody>
      </p:sp>
      <p:pic>
        <p:nvPicPr>
          <p:cNvPr id="11268" name="Picture 4" descr="C:\Program Files\Common Files\Microsoft Shared\Clipart\cagcat50\BD04924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88" y="2214563"/>
            <a:ext cx="1728787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8" descr="C:\Documents and Settings\Ortak\Local Settings\Temporary Internet Files\Content.IE5\JR5GPUGG\MCj042808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4929188"/>
            <a:ext cx="1370013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1473</Words>
  <Application>Microsoft Office PowerPoint</Application>
  <PresentationFormat>Ekran Gösterisi (4:3)</PresentationFormat>
  <Paragraphs>232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40</vt:i4>
      </vt:variant>
    </vt:vector>
  </HeadingPairs>
  <TitlesOfParts>
    <vt:vector size="41" baseType="lpstr">
      <vt:lpstr>Ofis Teması</vt:lpstr>
      <vt:lpstr>KURTALAN CUMHURİYET ORTAOKULU  2015-2016 EĞİTİM-ÖĞRETİM YILI REHBERLİK ve PSİKOLOJİK DANIŞMANLIK SERVİSİ</vt:lpstr>
      <vt:lpstr>TEST ÇÖZME TEKNİKLERİ</vt:lpstr>
      <vt:lpstr>Sınavla İlgili Şikayetler (1)</vt:lpstr>
      <vt:lpstr>Sınavla İlgili Şikayetler (2)</vt:lpstr>
      <vt:lpstr>Sınavla İlgili Şikayetler (3)</vt:lpstr>
      <vt:lpstr>NE YAPMALISINIZ?</vt:lpstr>
      <vt:lpstr>YAPMANIZ GEREKEN</vt:lpstr>
      <vt:lpstr>Test çözmede 3 unsur çok önemlidir.</vt:lpstr>
      <vt:lpstr> ÖNYARGILARDAN KURTULUN </vt:lpstr>
      <vt:lpstr>SINAVDA</vt:lpstr>
      <vt:lpstr>TEOG SORULARININ ZORLUK DERECELERİ</vt:lpstr>
      <vt:lpstr>TEOG SORULARI</vt:lpstr>
      <vt:lpstr>TURLU SORU ÇÖZME YÖNTEMİ</vt:lpstr>
      <vt:lpstr>TURLU SORU ÇÖZME YÖNTEMİ</vt:lpstr>
      <vt:lpstr>SORULARLA SAVAŞMAYIN</vt:lpstr>
      <vt:lpstr>DOĞRU SEÇENEK</vt:lpstr>
      <vt:lpstr>UZUN SORU</vt:lpstr>
      <vt:lpstr> SORU ÇÖZERKEN DİKKAT ETMENİZ GEREKENLER </vt:lpstr>
      <vt:lpstr>TEST ÇÖZERKEN…</vt:lpstr>
      <vt:lpstr>TEST ÇÖZERKEN</vt:lpstr>
      <vt:lpstr>TEST ÇÖZERKEN</vt:lpstr>
      <vt:lpstr>TEST ÇÖZERKEN</vt:lpstr>
      <vt:lpstr>ÜÇLÜ AŞAMA</vt:lpstr>
      <vt:lpstr>TEST ÇÖZERKEN</vt:lpstr>
      <vt:lpstr>SORUNUN CEVABI</vt:lpstr>
      <vt:lpstr>SORULAR</vt:lpstr>
      <vt:lpstr>ALTINI ÇİZMEK</vt:lpstr>
      <vt:lpstr>SORU İLE İŞİNİZ NE ZAMAN BİTER?</vt:lpstr>
      <vt:lpstr>ZAMAN KAZANMAK</vt:lpstr>
      <vt:lpstr>         ZAMANI ETKİN KULLANMAK</vt:lpstr>
      <vt:lpstr>PLANLAMA</vt:lpstr>
      <vt:lpstr>SINAVDA BAŞARILI OLMAK İÇİN</vt:lpstr>
      <vt:lpstr>SINAVDA BAŞARILI OLMAK İÇİN</vt:lpstr>
      <vt:lpstr>SINAVDA BAŞARILI OLMAK İÇİN</vt:lpstr>
      <vt:lpstr>SINAVDA BAŞARILI OLMAK İÇİN</vt:lpstr>
      <vt:lpstr>SINAVDA BAŞARILI OLMAK İÇİN</vt:lpstr>
      <vt:lpstr>SINAVDA BAŞARILI OLMAK İÇİN</vt:lpstr>
      <vt:lpstr>SINAVDA BAŞARILI OLMAK İÇİN</vt:lpstr>
      <vt:lpstr>SINAVDA BAŞARILI OLMAK İÇİN</vt:lpstr>
      <vt:lpstr>Slayt 40</vt:lpstr>
    </vt:vector>
  </TitlesOfParts>
  <Company>NeC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Admin</cp:lastModifiedBy>
  <cp:revision>203</cp:revision>
  <dcterms:created xsi:type="dcterms:W3CDTF">2011-02-11T12:13:21Z</dcterms:created>
  <dcterms:modified xsi:type="dcterms:W3CDTF">2015-11-04T07:20:33Z</dcterms:modified>
</cp:coreProperties>
</file>